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8393" r:id="rId2"/>
    <p:sldId id="8388" r:id="rId3"/>
    <p:sldId id="272" r:id="rId4"/>
    <p:sldId id="7198" r:id="rId5"/>
    <p:sldId id="8398" r:id="rId6"/>
    <p:sldId id="277" r:id="rId7"/>
    <p:sldId id="1248" r:id="rId8"/>
    <p:sldId id="7199" r:id="rId9"/>
    <p:sldId id="7202" r:id="rId10"/>
    <p:sldId id="310" r:id="rId11"/>
    <p:sldId id="7210" r:id="rId12"/>
    <p:sldId id="25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280" autoAdjust="0"/>
  </p:normalViewPr>
  <p:slideViewPr>
    <p:cSldViewPr snapToGrid="0" showGuides="1">
      <p:cViewPr varScale="1">
        <p:scale>
          <a:sx n="104" d="100"/>
          <a:sy n="104" d="100"/>
        </p:scale>
        <p:origin x="210" y="102"/>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2021/2/1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11</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3</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E8C9FA-B345-4379-926A-541A3D68B68C}" type="slidenum">
              <a:rPr lang="zh-CN" altLang="en-US" smtClean="0"/>
              <a:t>4</a:t>
            </a:fld>
            <a:endParaRPr lang="zh-CN" altLang="en-US"/>
          </a:p>
        </p:txBody>
      </p:sp>
    </p:spTree>
    <p:extLst>
      <p:ext uri="{BB962C8B-B14F-4D97-AF65-F5344CB8AC3E}">
        <p14:creationId xmlns:p14="http://schemas.microsoft.com/office/powerpoint/2010/main" val="348232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E8C9FA-B345-4379-926A-541A3D68B68C}" type="slidenum">
              <a:rPr lang="zh-CN" altLang="en-US" smtClean="0"/>
              <a:t>5</a:t>
            </a:fld>
            <a:endParaRPr lang="zh-CN" altLang="en-US"/>
          </a:p>
        </p:txBody>
      </p:sp>
    </p:spTree>
    <p:extLst>
      <p:ext uri="{BB962C8B-B14F-4D97-AF65-F5344CB8AC3E}">
        <p14:creationId xmlns:p14="http://schemas.microsoft.com/office/powerpoint/2010/main" val="1254303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6</a:t>
            </a:fld>
            <a:endParaRPr lang="zh-CN" altLang="en-US"/>
          </a:p>
        </p:txBody>
      </p:sp>
    </p:spTree>
    <p:extLst>
      <p:ext uri="{BB962C8B-B14F-4D97-AF65-F5344CB8AC3E}">
        <p14:creationId xmlns:p14="http://schemas.microsoft.com/office/powerpoint/2010/main" val="407884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BA12E-7FFF-4F46-9B4A-ECA91CF409F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76958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E8C9FA-B345-4379-926A-541A3D68B68C}" type="slidenum">
              <a:rPr lang="zh-CN" altLang="en-US" smtClean="0"/>
              <a:t>8</a:t>
            </a:fld>
            <a:endParaRPr lang="zh-CN" altLang="en-US"/>
          </a:p>
        </p:txBody>
      </p:sp>
    </p:spTree>
    <p:extLst>
      <p:ext uri="{BB962C8B-B14F-4D97-AF65-F5344CB8AC3E}">
        <p14:creationId xmlns:p14="http://schemas.microsoft.com/office/powerpoint/2010/main" val="1443647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9</a:t>
            </a:fld>
            <a:endParaRPr lang="zh-CN" altLang="en-US"/>
          </a:p>
        </p:txBody>
      </p:sp>
    </p:spTree>
    <p:extLst>
      <p:ext uri="{BB962C8B-B14F-4D97-AF65-F5344CB8AC3E}">
        <p14:creationId xmlns:p14="http://schemas.microsoft.com/office/powerpoint/2010/main" val="315936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10</a:t>
            </a:fld>
            <a:endParaRPr lang="zh-CN" altLang="en-US"/>
          </a:p>
        </p:txBody>
      </p:sp>
    </p:spTree>
    <p:extLst>
      <p:ext uri="{BB962C8B-B14F-4D97-AF65-F5344CB8AC3E}">
        <p14:creationId xmlns:p14="http://schemas.microsoft.com/office/powerpoint/2010/main" val="353150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
        <p:nvSpPr>
          <p:cNvPr id="11" name="矩形 10"/>
          <p:cNvSpPr/>
          <p:nvPr userDrawn="1"/>
        </p:nvSpPr>
        <p:spPr>
          <a:xfrm>
            <a:off x="9100364" y="6470260"/>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fld id="{E648AFBE-CB95-410C-9170-E8C374E6C10C}" type="datetimeFigureOut">
              <a:rPr lang="zh-CN" altLang="en-US" smtClean="0"/>
              <a:t>2021/2/1</a:t>
            </a:fld>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8AFBE-CB95-410C-9170-E8C374E6C10C}" type="datetimeFigureOut">
              <a:rPr lang="zh-CN" altLang="en-US" smtClean="0"/>
              <a:t>2021/2/1</a:t>
            </a:fld>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Lst>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6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IngestTask</a:t>
            </a:r>
            <a:r>
              <a:rPr lang="zh-CN" altLang="en-US" sz="6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新版本框架</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885CBC61-B9EB-49F6-BA68-4CBF7F8236D4}"/>
              </a:ext>
            </a:extLst>
          </p:cNvPr>
          <p:cNvGrpSpPr/>
          <p:nvPr/>
        </p:nvGrpSpPr>
        <p:grpSpPr>
          <a:xfrm>
            <a:off x="3424460" y="220234"/>
            <a:ext cx="5544407" cy="617980"/>
            <a:chOff x="551593" y="497013"/>
            <a:chExt cx="5544407" cy="617980"/>
          </a:xfrm>
        </p:grpSpPr>
        <p:sp>
          <p:nvSpPr>
            <p:cNvPr id="15" name="矩形 14">
              <a:extLst>
                <a:ext uri="{FF2B5EF4-FFF2-40B4-BE49-F238E27FC236}">
                  <a16:creationId xmlns:a16="http://schemas.microsoft.com/office/drawing/2014/main" id="{FDE064BF-BE6E-4760-A776-4DB31793F5A3}"/>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单元测试和调试客户端</a:t>
              </a:r>
            </a:p>
          </p:txBody>
        </p:sp>
        <p:cxnSp>
          <p:nvCxnSpPr>
            <p:cNvPr id="16" name="0 _4">
              <a:extLst>
                <a:ext uri="{FF2B5EF4-FFF2-40B4-BE49-F238E27FC236}">
                  <a16:creationId xmlns:a16="http://schemas.microsoft.com/office/drawing/2014/main" id="{9262B832-338C-48F9-AFFE-FFBF297028E9}"/>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D477D1AD-842D-4A58-AFC6-DCF3ECEAB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119" y="1155985"/>
            <a:ext cx="9287881" cy="5481781"/>
          </a:xfrm>
          <a:prstGeom prst="rect">
            <a:avLst/>
          </a:prstGeom>
        </p:spPr>
      </p:pic>
      <p:pic>
        <p:nvPicPr>
          <p:cNvPr id="5" name="图片 4">
            <a:extLst>
              <a:ext uri="{FF2B5EF4-FFF2-40B4-BE49-F238E27FC236}">
                <a16:creationId xmlns:a16="http://schemas.microsoft.com/office/drawing/2014/main" id="{79E3983B-945A-41C5-B648-4C630EAD6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83" y="1155985"/>
            <a:ext cx="2837036" cy="146470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p:cNvSpPr/>
          <p:nvPr/>
        </p:nvSpPr>
        <p:spPr>
          <a:xfrm>
            <a:off x="1270301"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Rounded Rectangle 9"/>
          <p:cNvSpPr/>
          <p:nvPr/>
        </p:nvSpPr>
        <p:spPr>
          <a:xfrm>
            <a:off x="1270301"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 name="Group 18"/>
          <p:cNvGrpSpPr/>
          <p:nvPr/>
        </p:nvGrpSpPr>
        <p:grpSpPr>
          <a:xfrm>
            <a:off x="1963618" y="2435054"/>
            <a:ext cx="735284" cy="643533"/>
            <a:chOff x="2556020" y="3523156"/>
            <a:chExt cx="366050" cy="320373"/>
          </a:xfrm>
          <a:solidFill>
            <a:sysClr val="window" lastClr="FFFFFF"/>
          </a:solidFill>
        </p:grpSpPr>
        <p:sp>
          <p:nvSpPr>
            <p:cNvPr id="5" name="AutoShape 101"/>
            <p:cNvSpPr/>
            <p:nvPr/>
          </p:nvSpPr>
          <p:spPr bwMode="auto">
            <a:xfrm>
              <a:off x="2556020" y="3523156"/>
              <a:ext cx="366050" cy="320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687" tIns="50687" rIns="50687" bIns="50687" anchor="ctr"/>
            <a:lstStyle/>
            <a:p>
              <a:pPr defTabSz="607679">
                <a:defRPr/>
              </a:pPr>
              <a:endParaRPr lang="en-US" sz="3991" kern="0"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 name="AutoShape 102"/>
            <p:cNvSpPr/>
            <p:nvPr/>
          </p:nvSpPr>
          <p:spPr bwMode="auto">
            <a:xfrm>
              <a:off x="2601700" y="3568835"/>
              <a:ext cx="279075" cy="205865"/>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687" tIns="50687" rIns="50687" bIns="50687" anchor="ctr"/>
            <a:lstStyle/>
            <a:p>
              <a:pPr defTabSz="607679">
                <a:defRPr/>
              </a:pPr>
              <a:endParaRPr lang="en-US" sz="3991" kern="0"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7" name="Rounded Rectangle 3"/>
          <p:cNvSpPr/>
          <p:nvPr/>
        </p:nvSpPr>
        <p:spPr>
          <a:xfrm>
            <a:off x="3745873"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 name="Rounded Rectangle 10"/>
          <p:cNvSpPr/>
          <p:nvPr/>
        </p:nvSpPr>
        <p:spPr>
          <a:xfrm>
            <a:off x="3745873" y="2124282"/>
            <a:ext cx="2121921" cy="1679855"/>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AutoShape 100"/>
          <p:cNvSpPr/>
          <p:nvPr/>
        </p:nvSpPr>
        <p:spPr bwMode="auto">
          <a:xfrm>
            <a:off x="4494100" y="2415413"/>
            <a:ext cx="643536" cy="7365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687" tIns="50687" rIns="50687" bIns="50687" anchor="ctr"/>
          <a:lstStyle/>
          <a:p>
            <a:pPr defTabSz="607679">
              <a:defRPr/>
            </a:pPr>
            <a:endParaRPr lang="en-US" sz="3991" kern="0"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Rounded Rectangle 4"/>
          <p:cNvSpPr/>
          <p:nvPr/>
        </p:nvSpPr>
        <p:spPr>
          <a:xfrm>
            <a:off x="6221449"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Rounded Rectangle 11"/>
          <p:cNvSpPr/>
          <p:nvPr/>
        </p:nvSpPr>
        <p:spPr>
          <a:xfrm>
            <a:off x="6221449"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Freeform 15"/>
          <p:cNvSpPr>
            <a:spLocks noEditPoints="1"/>
          </p:cNvSpPr>
          <p:nvPr/>
        </p:nvSpPr>
        <p:spPr bwMode="auto">
          <a:xfrm>
            <a:off x="6903778" y="2389521"/>
            <a:ext cx="757263" cy="756392"/>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ysClr val="window" lastClr="FFFFFF"/>
          </a:solidFill>
          <a:ln>
            <a:noFill/>
          </a:ln>
        </p:spPr>
        <p:txBody>
          <a:bodyPr vert="horz" wrap="square" lIns="121645" tIns="60823" rIns="121645" bIns="60823" numCol="1" anchor="t" anchorCtr="0" compatLnSpc="1"/>
          <a:lstStyle/>
          <a:p>
            <a:pPr defTabSz="1216630">
              <a:defRPr/>
            </a:pPr>
            <a:endParaRPr lang="en-US" sz="3191" kern="0"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Rounded Rectangle 5"/>
          <p:cNvSpPr/>
          <p:nvPr/>
        </p:nvSpPr>
        <p:spPr>
          <a:xfrm>
            <a:off x="8697022"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Rounded Rectangle 12"/>
          <p:cNvSpPr/>
          <p:nvPr/>
        </p:nvSpPr>
        <p:spPr>
          <a:xfrm>
            <a:off x="8697022" y="2124282"/>
            <a:ext cx="2121921" cy="1679855"/>
          </a:xfrm>
          <a:prstGeom prst="roundRect">
            <a:avLst>
              <a:gd name="adj" fmla="val 7770"/>
            </a:avLst>
          </a:prstGeom>
          <a:solidFill>
            <a:schemeClr val="accent4"/>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5" name="Freeform 21"/>
          <p:cNvSpPr>
            <a:spLocks noEditPoints="1"/>
          </p:cNvSpPr>
          <p:nvPr/>
        </p:nvSpPr>
        <p:spPr bwMode="auto">
          <a:xfrm>
            <a:off x="9326035" y="2363081"/>
            <a:ext cx="863896" cy="866625"/>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ysClr val="window" lastClr="FFFFFF"/>
          </a:solidFill>
          <a:ln>
            <a:noFill/>
          </a:ln>
        </p:spPr>
        <p:txBody>
          <a:bodyPr vert="horz" wrap="square" lIns="121645" tIns="60823" rIns="121645" bIns="60823" numCol="1" anchor="t" anchorCtr="0" compatLnSpc="1"/>
          <a:lstStyle/>
          <a:p>
            <a:pPr defTabSz="1216630">
              <a:defRPr/>
            </a:pPr>
            <a:endParaRPr lang="en-US" sz="3191" kern="0"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TextBox 13"/>
          <p:cNvSpPr txBox="1"/>
          <p:nvPr/>
        </p:nvSpPr>
        <p:spPr>
          <a:xfrm>
            <a:off x="1679987" y="3392001"/>
            <a:ext cx="1196979" cy="246221"/>
          </a:xfrm>
          <a:prstGeom prst="rect">
            <a:avLst/>
          </a:prstGeom>
          <a:noFill/>
        </p:spPr>
        <p:txBody>
          <a:bodyPr wrap="square" lIns="0" tIns="0" rIns="0" bIns="0" rtlCol="0" anchor="t" anchorCtr="0">
            <a:spAutoFit/>
          </a:bodyPr>
          <a:lstStyle/>
          <a:p>
            <a:pPr algn="ctr" defTabSz="1215995">
              <a:spcBef>
                <a:spcPct val="20000"/>
              </a:spcBef>
              <a:defRPr/>
            </a:pPr>
            <a:r>
              <a:rPr lang="en-US" altLang="zh-CN"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Protobuf</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TextBox 13"/>
          <p:cNvSpPr txBox="1"/>
          <p:nvPr/>
        </p:nvSpPr>
        <p:spPr>
          <a:xfrm>
            <a:off x="4107982" y="3376193"/>
            <a:ext cx="1415772"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安全检查页面</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TextBox 13"/>
          <p:cNvSpPr txBox="1"/>
          <p:nvPr/>
        </p:nvSpPr>
        <p:spPr>
          <a:xfrm>
            <a:off x="6254402" y="3392001"/>
            <a:ext cx="2056013"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缺失设备任务重调度</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3" name="TextBox 13"/>
          <p:cNvSpPr txBox="1"/>
          <p:nvPr/>
        </p:nvSpPr>
        <p:spPr>
          <a:xfrm>
            <a:off x="8983609" y="3229707"/>
            <a:ext cx="1415771" cy="492443"/>
          </a:xfrm>
          <a:prstGeom prst="rect">
            <a:avLst/>
          </a:prstGeom>
          <a:noFill/>
        </p:spPr>
        <p:txBody>
          <a:bodyPr wrap="square" lIns="0" tIns="0" rIns="0" bIns="0" rtlCol="0" anchor="t" anchorCtr="0">
            <a:spAutoFit/>
          </a:bodyPr>
          <a:lstStyle/>
          <a:p>
            <a:pPr algn="ctr" defTabSz="1215995">
              <a:spcBef>
                <a:spcPct val="20000"/>
              </a:spcBef>
              <a:defRPr/>
            </a:pPr>
            <a:r>
              <a:rPr lang="en-US" altLang="zh-CN"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Vtr/backup </a:t>
            </a: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等任务支持</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2" name="组合 31"/>
          <p:cNvGrpSpPr/>
          <p:nvPr/>
        </p:nvGrpSpPr>
        <p:grpSpPr>
          <a:xfrm>
            <a:off x="1391502" y="4232557"/>
            <a:ext cx="1934629" cy="890796"/>
            <a:chOff x="468937" y="2419540"/>
            <a:chExt cx="1934629" cy="890796"/>
          </a:xfrm>
        </p:grpSpPr>
        <p:sp>
          <p:nvSpPr>
            <p:cNvPr id="33"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4" name="矩形 33"/>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5" name="组合 34"/>
          <p:cNvGrpSpPr/>
          <p:nvPr/>
        </p:nvGrpSpPr>
        <p:grpSpPr>
          <a:xfrm>
            <a:off x="3906102" y="4232557"/>
            <a:ext cx="1934629" cy="890796"/>
            <a:chOff x="468937" y="2419540"/>
            <a:chExt cx="1934629" cy="890796"/>
          </a:xfrm>
        </p:grpSpPr>
        <p:sp>
          <p:nvSpPr>
            <p:cNvPr id="36"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7" name="矩形 36"/>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8" name="组合 37"/>
          <p:cNvGrpSpPr/>
          <p:nvPr/>
        </p:nvGrpSpPr>
        <p:grpSpPr>
          <a:xfrm>
            <a:off x="6420702" y="4232557"/>
            <a:ext cx="1934629" cy="890796"/>
            <a:chOff x="468937" y="2419540"/>
            <a:chExt cx="1934629" cy="890796"/>
          </a:xfrm>
        </p:grpSpPr>
        <p:sp>
          <p:nvSpPr>
            <p:cNvPr id="39"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40" name="矩形 39"/>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41" name="组合 40"/>
          <p:cNvGrpSpPr/>
          <p:nvPr/>
        </p:nvGrpSpPr>
        <p:grpSpPr>
          <a:xfrm>
            <a:off x="8935302" y="4232557"/>
            <a:ext cx="1934629" cy="890796"/>
            <a:chOff x="468937" y="2419540"/>
            <a:chExt cx="1934629" cy="890796"/>
          </a:xfrm>
        </p:grpSpPr>
        <p:sp>
          <p:nvSpPr>
            <p:cNvPr id="42"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43" name="矩形 42"/>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未来计划增加功能</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fill="hold"/>
                                        <p:tgtEl>
                                          <p:spTgt spid="15"/>
                                        </p:tgtEl>
                                        <p:attrNameLst>
                                          <p:attrName>ppt_w</p:attrName>
                                        </p:attrNameLst>
                                      </p:cBhvr>
                                      <p:tavLst>
                                        <p:tav tm="0">
                                          <p:val>
                                            <p:fltVal val="0"/>
                                          </p:val>
                                        </p:tav>
                                        <p:tav tm="100000">
                                          <p:val>
                                            <p:strVal val="#ppt_w"/>
                                          </p:val>
                                        </p:tav>
                                      </p:tavLst>
                                    </p:anim>
                                    <p:anim calcmode="lin" valueType="num">
                                      <p:cBhvr>
                                        <p:cTn id="74" dur="500" fill="hold"/>
                                        <p:tgtEl>
                                          <p:spTgt spid="15"/>
                                        </p:tgtEl>
                                        <p:attrNameLst>
                                          <p:attrName>ppt_h</p:attrName>
                                        </p:attrNameLst>
                                      </p:cBhvr>
                                      <p:tavLst>
                                        <p:tav tm="0">
                                          <p:val>
                                            <p:fltVal val="0"/>
                                          </p:val>
                                        </p:tav>
                                        <p:tav tm="100000">
                                          <p:val>
                                            <p:strVal val="#ppt_h"/>
                                          </p:val>
                                        </p:tav>
                                      </p:tavLst>
                                    </p:anim>
                                    <p:animEffect transition="in" filter="fade">
                                      <p:cBhvr>
                                        <p:cTn id="75" dur="500"/>
                                        <p:tgtEl>
                                          <p:spTgt spid="15"/>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500" fill="hold"/>
                                        <p:tgtEl>
                                          <p:spTgt spid="22"/>
                                        </p:tgtEl>
                                        <p:attrNameLst>
                                          <p:attrName>ppt_w</p:attrName>
                                        </p:attrNameLst>
                                      </p:cBhvr>
                                      <p:tavLst>
                                        <p:tav tm="0">
                                          <p:val>
                                            <p:fltVal val="0"/>
                                          </p:val>
                                        </p:tav>
                                        <p:tav tm="100000">
                                          <p:val>
                                            <p:strVal val="#ppt_w"/>
                                          </p:val>
                                        </p:tav>
                                      </p:tavLst>
                                    </p:anim>
                                    <p:anim calcmode="lin" valueType="num">
                                      <p:cBhvr>
                                        <p:cTn id="92" dur="500" fill="hold"/>
                                        <p:tgtEl>
                                          <p:spTgt spid="22"/>
                                        </p:tgtEl>
                                        <p:attrNameLst>
                                          <p:attrName>ppt_h</p:attrName>
                                        </p:attrNameLst>
                                      </p:cBhvr>
                                      <p:tavLst>
                                        <p:tav tm="0">
                                          <p:val>
                                            <p:fltVal val="0"/>
                                          </p:val>
                                        </p:tav>
                                        <p:tav tm="100000">
                                          <p:val>
                                            <p:strVal val="#ppt_h"/>
                                          </p:val>
                                        </p:tav>
                                      </p:tavLst>
                                    </p:anim>
                                    <p:animEffect transition="in" filter="fade">
                                      <p:cBhvr>
                                        <p:cTn id="93" dur="500"/>
                                        <p:tgtEl>
                                          <p:spTgt spid="22"/>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fltVal val="0"/>
                                          </p:val>
                                        </p:tav>
                                        <p:tav tm="100000">
                                          <p:val>
                                            <p:strVal val="#ppt_h"/>
                                          </p:val>
                                        </p:tav>
                                      </p:tavLst>
                                    </p:anim>
                                    <p:animEffect transition="in" filter="fade">
                                      <p:cBhvr>
                                        <p:cTn id="99" dur="500"/>
                                        <p:tgtEl>
                                          <p:spTgt spid="23"/>
                                        </p:tgtEl>
                                      </p:cBhvr>
                                    </p:animEffect>
                                  </p:childTnLst>
                                </p:cTn>
                              </p:par>
                            </p:childTnLst>
                          </p:cTn>
                        </p:par>
                        <p:par>
                          <p:cTn id="100" fill="hold">
                            <p:stCondLst>
                              <p:cond delay="8000"/>
                            </p:stCondLst>
                            <p:childTnLst>
                              <p:par>
                                <p:cTn id="101" presetID="53" presetClass="entr" presetSubtype="16" fill="hold" nodeType="afterEffect">
                                  <p:stCondLst>
                                    <p:cond delay="0"/>
                                  </p:stCondLst>
                                  <p:childTnLst>
                                    <p:set>
                                      <p:cBhvr>
                                        <p:cTn id="102" dur="1" fill="hold">
                                          <p:stCondLst>
                                            <p:cond delay="0"/>
                                          </p:stCondLst>
                                        </p:cTn>
                                        <p:tgtEl>
                                          <p:spTgt spid="32"/>
                                        </p:tgtEl>
                                        <p:attrNameLst>
                                          <p:attrName>style.visibility</p:attrName>
                                        </p:attrNameLst>
                                      </p:cBhvr>
                                      <p:to>
                                        <p:strVal val="visible"/>
                                      </p:to>
                                    </p:set>
                                    <p:anim calcmode="lin" valueType="num">
                                      <p:cBhvr>
                                        <p:cTn id="103" dur="500" fill="hold"/>
                                        <p:tgtEl>
                                          <p:spTgt spid="32"/>
                                        </p:tgtEl>
                                        <p:attrNameLst>
                                          <p:attrName>ppt_w</p:attrName>
                                        </p:attrNameLst>
                                      </p:cBhvr>
                                      <p:tavLst>
                                        <p:tav tm="0">
                                          <p:val>
                                            <p:fltVal val="0"/>
                                          </p:val>
                                        </p:tav>
                                        <p:tav tm="100000">
                                          <p:val>
                                            <p:strVal val="#ppt_w"/>
                                          </p:val>
                                        </p:tav>
                                      </p:tavLst>
                                    </p:anim>
                                    <p:anim calcmode="lin" valueType="num">
                                      <p:cBhvr>
                                        <p:cTn id="104" dur="500" fill="hold"/>
                                        <p:tgtEl>
                                          <p:spTgt spid="32"/>
                                        </p:tgtEl>
                                        <p:attrNameLst>
                                          <p:attrName>ppt_h</p:attrName>
                                        </p:attrNameLst>
                                      </p:cBhvr>
                                      <p:tavLst>
                                        <p:tav tm="0">
                                          <p:val>
                                            <p:fltVal val="0"/>
                                          </p:val>
                                        </p:tav>
                                        <p:tav tm="100000">
                                          <p:val>
                                            <p:strVal val="#ppt_h"/>
                                          </p:val>
                                        </p:tav>
                                      </p:tavLst>
                                    </p:anim>
                                    <p:animEffect transition="in" filter="fade">
                                      <p:cBhvr>
                                        <p:cTn id="105" dur="500"/>
                                        <p:tgtEl>
                                          <p:spTgt spid="32"/>
                                        </p:tgtEl>
                                      </p:cBhvr>
                                    </p:animEffect>
                                  </p:childTnLst>
                                </p:cTn>
                              </p:par>
                            </p:childTnLst>
                          </p:cTn>
                        </p:par>
                        <p:par>
                          <p:cTn id="106" fill="hold">
                            <p:stCondLst>
                              <p:cond delay="8500"/>
                            </p:stCondLst>
                            <p:childTnLst>
                              <p:par>
                                <p:cTn id="107" presetID="53" presetClass="entr" presetSubtype="16" fill="hold" nodeType="afterEffect">
                                  <p:stCondLst>
                                    <p:cond delay="0"/>
                                  </p:stCondLst>
                                  <p:childTnLst>
                                    <p:set>
                                      <p:cBhvr>
                                        <p:cTn id="108" dur="1" fill="hold">
                                          <p:stCondLst>
                                            <p:cond delay="0"/>
                                          </p:stCondLst>
                                        </p:cTn>
                                        <p:tgtEl>
                                          <p:spTgt spid="35"/>
                                        </p:tgtEl>
                                        <p:attrNameLst>
                                          <p:attrName>style.visibility</p:attrName>
                                        </p:attrNameLst>
                                      </p:cBhvr>
                                      <p:to>
                                        <p:strVal val="visible"/>
                                      </p:to>
                                    </p:set>
                                    <p:anim calcmode="lin" valueType="num">
                                      <p:cBhvr>
                                        <p:cTn id="109" dur="500" fill="hold"/>
                                        <p:tgtEl>
                                          <p:spTgt spid="35"/>
                                        </p:tgtEl>
                                        <p:attrNameLst>
                                          <p:attrName>ppt_w</p:attrName>
                                        </p:attrNameLst>
                                      </p:cBhvr>
                                      <p:tavLst>
                                        <p:tav tm="0">
                                          <p:val>
                                            <p:fltVal val="0"/>
                                          </p:val>
                                        </p:tav>
                                        <p:tav tm="100000">
                                          <p:val>
                                            <p:strVal val="#ppt_w"/>
                                          </p:val>
                                        </p:tav>
                                      </p:tavLst>
                                    </p:anim>
                                    <p:anim calcmode="lin" valueType="num">
                                      <p:cBhvr>
                                        <p:cTn id="110" dur="500" fill="hold"/>
                                        <p:tgtEl>
                                          <p:spTgt spid="35"/>
                                        </p:tgtEl>
                                        <p:attrNameLst>
                                          <p:attrName>ppt_h</p:attrName>
                                        </p:attrNameLst>
                                      </p:cBhvr>
                                      <p:tavLst>
                                        <p:tav tm="0">
                                          <p:val>
                                            <p:fltVal val="0"/>
                                          </p:val>
                                        </p:tav>
                                        <p:tav tm="100000">
                                          <p:val>
                                            <p:strVal val="#ppt_h"/>
                                          </p:val>
                                        </p:tav>
                                      </p:tavLst>
                                    </p:anim>
                                    <p:animEffect transition="in" filter="fade">
                                      <p:cBhvr>
                                        <p:cTn id="111" dur="500"/>
                                        <p:tgtEl>
                                          <p:spTgt spid="35"/>
                                        </p:tgtEl>
                                      </p:cBhvr>
                                    </p:animEffect>
                                  </p:childTnLst>
                                </p:cTn>
                              </p:par>
                            </p:childTnLst>
                          </p:cTn>
                        </p:par>
                        <p:par>
                          <p:cTn id="112" fill="hold">
                            <p:stCondLst>
                              <p:cond delay="9000"/>
                            </p:stCondLst>
                            <p:childTnLst>
                              <p:par>
                                <p:cTn id="113" presetID="53" presetClass="entr" presetSubtype="16" fill="hold" nodeType="after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500" fill="hold"/>
                                        <p:tgtEl>
                                          <p:spTgt spid="38"/>
                                        </p:tgtEl>
                                        <p:attrNameLst>
                                          <p:attrName>ppt_w</p:attrName>
                                        </p:attrNameLst>
                                      </p:cBhvr>
                                      <p:tavLst>
                                        <p:tav tm="0">
                                          <p:val>
                                            <p:fltVal val="0"/>
                                          </p:val>
                                        </p:tav>
                                        <p:tav tm="100000">
                                          <p:val>
                                            <p:strVal val="#ppt_w"/>
                                          </p:val>
                                        </p:tav>
                                      </p:tavLst>
                                    </p:anim>
                                    <p:anim calcmode="lin" valueType="num">
                                      <p:cBhvr>
                                        <p:cTn id="116" dur="500" fill="hold"/>
                                        <p:tgtEl>
                                          <p:spTgt spid="38"/>
                                        </p:tgtEl>
                                        <p:attrNameLst>
                                          <p:attrName>ppt_h</p:attrName>
                                        </p:attrNameLst>
                                      </p:cBhvr>
                                      <p:tavLst>
                                        <p:tav tm="0">
                                          <p:val>
                                            <p:fltVal val="0"/>
                                          </p:val>
                                        </p:tav>
                                        <p:tav tm="100000">
                                          <p:val>
                                            <p:strVal val="#ppt_h"/>
                                          </p:val>
                                        </p:tav>
                                      </p:tavLst>
                                    </p:anim>
                                    <p:animEffect transition="in" filter="fade">
                                      <p:cBhvr>
                                        <p:cTn id="117" dur="500"/>
                                        <p:tgtEl>
                                          <p:spTgt spid="38"/>
                                        </p:tgtEl>
                                      </p:cBhvr>
                                    </p:animEffect>
                                  </p:childTnLst>
                                </p:cTn>
                              </p:par>
                            </p:childTnLst>
                          </p:cTn>
                        </p:par>
                        <p:par>
                          <p:cTn id="118" fill="hold">
                            <p:stCondLst>
                              <p:cond delay="9500"/>
                            </p:stCondLst>
                            <p:childTnLst>
                              <p:par>
                                <p:cTn id="119" presetID="53" presetClass="entr" presetSubtype="16"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500" fill="hold"/>
                                        <p:tgtEl>
                                          <p:spTgt spid="41"/>
                                        </p:tgtEl>
                                        <p:attrNameLst>
                                          <p:attrName>ppt_w</p:attrName>
                                        </p:attrNameLst>
                                      </p:cBhvr>
                                      <p:tavLst>
                                        <p:tav tm="0">
                                          <p:val>
                                            <p:fltVal val="0"/>
                                          </p:val>
                                        </p:tav>
                                        <p:tav tm="100000">
                                          <p:val>
                                            <p:strVal val="#ppt_w"/>
                                          </p:val>
                                        </p:tav>
                                      </p:tavLst>
                                    </p:anim>
                                    <p:anim calcmode="lin" valueType="num">
                                      <p:cBhvr>
                                        <p:cTn id="122" dur="500" fill="hold"/>
                                        <p:tgtEl>
                                          <p:spTgt spid="41"/>
                                        </p:tgtEl>
                                        <p:attrNameLst>
                                          <p:attrName>ppt_h</p:attrName>
                                        </p:attrNameLst>
                                      </p:cBhvr>
                                      <p:tavLst>
                                        <p:tav tm="0">
                                          <p:val>
                                            <p:fltVal val="0"/>
                                          </p:val>
                                        </p:tav>
                                        <p:tav tm="100000">
                                          <p:val>
                                            <p:strVal val="#ppt_h"/>
                                          </p:val>
                                        </p:tav>
                                      </p:tavLst>
                                    </p:anim>
                                    <p:animEffect transition="in" filter="fade">
                                      <p:cBhvr>
                                        <p:cTn id="123" dur="500"/>
                                        <p:tgtEl>
                                          <p:spTgt spid="41"/>
                                        </p:tgtEl>
                                      </p:cBhvr>
                                    </p:animEffect>
                                  </p:childTnLst>
                                </p:cTn>
                              </p:par>
                            </p:childTnLst>
                          </p:cTn>
                        </p:par>
                        <p:par>
                          <p:cTn id="124" fill="hold">
                            <p:stCondLst>
                              <p:cond delay="10000"/>
                            </p:stCondLst>
                            <p:childTnLst>
                              <p:par>
                                <p:cTn id="125" presetID="53" presetClass="entr" presetSubtype="16" fill="hold"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animBg="1"/>
      <p:bldP spid="10" grpId="0" animBg="1"/>
      <p:bldP spid="11" grpId="0" animBg="1"/>
      <p:bldP spid="12" grpId="0" animBg="1"/>
      <p:bldP spid="13" grpId="0" animBg="1"/>
      <p:bldP spid="14" grpId="0" animBg="1"/>
      <p:bldP spid="15" grpId="0" animBg="1"/>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9" name="TextBox 12">
            <a:extLst>
              <a:ext uri="{FF2B5EF4-FFF2-40B4-BE49-F238E27FC236}">
                <a16:creationId xmlns:a16="http://schemas.microsoft.com/office/drawing/2014/main" id="{523C4883-F4D9-423F-8B4C-213341C15729}"/>
              </a:ext>
            </a:extLst>
          </p:cNvPr>
          <p:cNvSpPr txBox="1"/>
          <p:nvPr/>
        </p:nvSpPr>
        <p:spPr>
          <a:xfrm>
            <a:off x="5493084" y="4988712"/>
            <a:ext cx="1205827" cy="253780"/>
          </a:xfrm>
          <a:prstGeom prst="rect">
            <a:avLst/>
          </a:prstGeom>
          <a:solidFill>
            <a:srgbClr val="3B3838"/>
          </a:solidFill>
        </p:spPr>
        <p:txBody>
          <a:bodyPr wrap="none" lIns="68445" tIns="34223" rIns="68445" bIns="34223" rtlCol="0">
            <a:spAutoFit/>
          </a:bodyPr>
          <a:lstStyle>
            <a:defPPr>
              <a:defRPr lang="zh-CN"/>
            </a:defPPr>
            <a:lvl1pPr>
              <a:defRPr sz="2000">
                <a:solidFill>
                  <a:schemeClr val="accent2"/>
                </a:solidFill>
                <a:latin typeface="+mn-ea"/>
                <a:ea typeface="+mn-ea"/>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汇报人：</a:t>
            </a:r>
            <a:r>
              <a:rPr lang="en-US" altLang="zh-CN"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Ingest</a:t>
            </a:r>
            <a:endPar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4214477" y="2202935"/>
            <a:ext cx="3763046" cy="1107996"/>
          </a:xfrm>
          <a:prstGeom prst="rect">
            <a:avLst/>
          </a:prstGeom>
          <a:noFill/>
        </p:spPr>
        <p:txBody>
          <a:bodyPr wrap="square" rtlCol="0">
            <a:spAutoFit/>
          </a:bodyPr>
          <a:lstStyle/>
          <a:p>
            <a:pPr algn="dist"/>
            <a:r>
              <a:rPr lang="zh-CN" altLang="en-US" sz="66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谢谢观看</a:t>
            </a:r>
          </a:p>
        </p:txBody>
      </p:sp>
    </p:spTree>
    <p:extLst>
      <p:ext uri="{BB962C8B-B14F-4D97-AF65-F5344CB8AC3E}">
        <p14:creationId xmlns:p14="http://schemas.microsoft.com/office/powerpoint/2010/main" val="2987945407"/>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689" y="23273"/>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195309" y="136755"/>
            <a:ext cx="12203617" cy="1145557"/>
            <a:chOff x="-7401821" y="185756"/>
            <a:chExt cx="13229465" cy="1158549"/>
          </a:xfrm>
        </p:grpSpPr>
        <p:sp>
          <p:nvSpPr>
            <p:cNvPr id="73" name="矩形 72">
              <a:extLst>
                <a:ext uri="{FF2B5EF4-FFF2-40B4-BE49-F238E27FC236}">
                  <a16:creationId xmlns:a16="http://schemas.microsoft.com/office/drawing/2014/main" id="{F2DD7D8E-018C-4915-AD8C-EB42360FBE96}"/>
                </a:ext>
              </a:extLst>
            </p:cNvPr>
            <p:cNvSpPr/>
            <p:nvPr/>
          </p:nvSpPr>
          <p:spPr>
            <a:xfrm>
              <a:off x="-7401821" y="185756"/>
              <a:ext cx="5733465" cy="6536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版本比较</a:t>
              </a:r>
              <a:endParaRPr kumimoji="0" lang="zh-CN" altLang="en-US" sz="3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4943359" cy="1103393"/>
            <a:chOff x="568560" y="3186685"/>
            <a:chExt cx="4943359" cy="1103393"/>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4943359" cy="1103393"/>
              <a:chOff x="568560" y="3186685"/>
              <a:chExt cx="4943359" cy="1103393"/>
            </a:xfrm>
          </p:grpSpPr>
          <p:grpSp>
            <p:nvGrpSpPr>
              <p:cNvPr id="77" name="原创设计师QQ69613753    _6">
                <a:extLst>
                  <a:ext uri="{FF2B5EF4-FFF2-40B4-BE49-F238E27FC236}">
                    <a16:creationId xmlns:a16="http://schemas.microsoft.com/office/drawing/2014/main" id="{21DFD4C6-B46B-4114-A1CD-113F9EBD8D6C}"/>
                  </a:ext>
                </a:extLst>
              </p:cNvPr>
              <p:cNvGrpSpPr/>
              <p:nvPr/>
            </p:nvGrpSpPr>
            <p:grpSpPr>
              <a:xfrm>
                <a:off x="1673788" y="3300482"/>
                <a:ext cx="3838131" cy="989596"/>
                <a:chOff x="1754849" y="2297933"/>
                <a:chExt cx="3838131" cy="989596"/>
              </a:xfrm>
            </p:grpSpPr>
            <p:sp>
              <p:nvSpPr>
                <p:cNvPr id="79" name="文本框 78">
                  <a:extLst>
                    <a:ext uri="{FF2B5EF4-FFF2-40B4-BE49-F238E27FC236}">
                      <a16:creationId xmlns:a16="http://schemas.microsoft.com/office/drawing/2014/main" id="{16FF01AF-CCCB-40CC-82E4-C182E331F654}"/>
                    </a:ext>
                  </a:extLst>
                </p:cNvPr>
                <p:cNvSpPr txBox="1"/>
                <p:nvPr/>
              </p:nvSpPr>
              <p:spPr>
                <a:xfrm>
                  <a:off x="1754849" y="2687365"/>
                  <a:ext cx="3838131"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老版本抢主模式</a:t>
                  </a:r>
                  <a:r>
                    <a:rPr lang="zh-CN" altLang="en-US"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：网络通信和任务管理调度全在一台机器，资源浪费</a:t>
                  </a:r>
                  <a:endPar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新版本使用分布式集群</a:t>
                  </a:r>
                  <a:r>
                    <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a:t>
                  </a:r>
                  <a:endPar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0" name="文本框 79">
                  <a:extLst>
                    <a:ext uri="{FF2B5EF4-FFF2-40B4-BE49-F238E27FC236}">
                      <a16:creationId xmlns:a16="http://schemas.microsoft.com/office/drawing/2014/main" id="{B812A3E6-25ED-4580-B8C4-C165B748E2A2}"/>
                    </a:ext>
                  </a:extLst>
                </p:cNvPr>
                <p:cNvSpPr txBox="1"/>
                <p:nvPr/>
              </p:nvSpPr>
              <p:spPr>
                <a:xfrm>
                  <a:off x="1754849" y="2297933"/>
                  <a:ext cx="2788921" cy="400110"/>
                </a:xfrm>
                <a:prstGeom prst="rect">
                  <a:avLst/>
                </a:prstGeom>
                <a:noFill/>
              </p:spPr>
              <p:txBody>
                <a:bodyPr wrap="square" rtlCol="0">
                  <a:spAutoFit/>
                </a:bodyPr>
                <a:lstStyle/>
                <a:p>
                  <a:pPr lvl="0">
                    <a:defRPr/>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服务运行方式</a:t>
                  </a:r>
                </a:p>
              </p:txBody>
            </p:sp>
          </p:gr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1486895" y="4164032"/>
            <a:ext cx="4994323" cy="1219663"/>
            <a:chOff x="-4634113" y="5004017"/>
            <a:chExt cx="4994323" cy="1219663"/>
          </a:xfrm>
        </p:grpSpPr>
        <p:grpSp>
          <p:nvGrpSpPr>
            <p:cNvPr id="82" name="原创设计师QQ69613753    _7">
              <a:extLst>
                <a:ext uri="{FF2B5EF4-FFF2-40B4-BE49-F238E27FC236}">
                  <a16:creationId xmlns:a16="http://schemas.microsoft.com/office/drawing/2014/main" id="{7F54F8E1-33E3-4A1B-8029-73F63158FA86}"/>
                </a:ext>
              </a:extLst>
            </p:cNvPr>
            <p:cNvGrpSpPr/>
            <p:nvPr/>
          </p:nvGrpSpPr>
          <p:grpSpPr>
            <a:xfrm>
              <a:off x="-3531315" y="5070631"/>
              <a:ext cx="3891525" cy="1153049"/>
              <a:chOff x="-3450254" y="2384843"/>
              <a:chExt cx="3891525" cy="1153049"/>
            </a:xfrm>
          </p:grpSpPr>
          <p:sp>
            <p:nvSpPr>
              <p:cNvPr id="85" name="文本框 84">
                <a:extLst>
                  <a:ext uri="{FF2B5EF4-FFF2-40B4-BE49-F238E27FC236}">
                    <a16:creationId xmlns:a16="http://schemas.microsoft.com/office/drawing/2014/main" id="{F64CEB06-CED6-42B7-AB3A-C2979C5360EA}"/>
                  </a:ext>
                </a:extLst>
              </p:cNvPr>
              <p:cNvSpPr txBox="1"/>
              <p:nvPr/>
            </p:nvSpPr>
            <p:spPr>
              <a:xfrm>
                <a:off x="-3396860" y="2768451"/>
                <a:ext cx="383813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a:t>
                </a: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通道和信号增加删除需要重启服务，无法动态的并加载变化的设备</a:t>
                </a:r>
                <a:r>
                  <a:rPr lang="zh-CN" altLang="en-US"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a:t>
                </a:r>
                <a:r>
                  <a:rPr lang="en-US" altLang="zh-CN"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2. </a:t>
                </a:r>
                <a:r>
                  <a:rPr lang="zh-CN" altLang="en-US"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设备越多越会影响任务调度，不支持大数量的设备管理</a:t>
                </a:r>
                <a:r>
                  <a:rPr lang="en-US" altLang="zh-CN"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上百上千</a:t>
                </a:r>
                <a:r>
                  <a:rPr lang="en-US" altLang="zh-CN"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a:t>
                </a:r>
                <a:endPar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6" name="文本框 85">
                <a:extLst>
                  <a:ext uri="{FF2B5EF4-FFF2-40B4-BE49-F238E27FC236}">
                    <a16:creationId xmlns:a16="http://schemas.microsoft.com/office/drawing/2014/main" id="{B1787185-81F1-409B-8488-11E2B30D36D3}"/>
                  </a:ext>
                </a:extLst>
              </p:cNvPr>
              <p:cNvSpPr txBox="1"/>
              <p:nvPr/>
            </p:nvSpPr>
            <p:spPr>
              <a:xfrm>
                <a:off x="-3450254" y="2384843"/>
                <a:ext cx="2788921" cy="400110"/>
              </a:xfrm>
              <a:prstGeom prst="rect">
                <a:avLst/>
              </a:prstGeom>
              <a:noFill/>
            </p:spPr>
            <p:txBody>
              <a:bodyPr wrap="square" rtlCol="0">
                <a:spAutoFit/>
              </a:bodyPr>
              <a:lstStyle/>
              <a:p>
                <a:pPr lvl="0">
                  <a:defRPr/>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设备扩展性</a:t>
                </a:r>
              </a:p>
            </p:txBody>
          </p:sp>
        </p:grpSp>
        <p:sp>
          <p:nvSpPr>
            <p:cNvPr id="83" name="原创设计师QQ69613753    _12">
              <a:extLst>
                <a:ext uri="{FF2B5EF4-FFF2-40B4-BE49-F238E27FC236}">
                  <a16:creationId xmlns:a16="http://schemas.microsoft.com/office/drawing/2014/main" id="{7E37B798-7F89-4C05-BDD5-C677A6D92884}"/>
                </a:ext>
              </a:extLst>
            </p:cNvPr>
            <p:cNvSpPr/>
            <p:nvPr/>
          </p:nvSpPr>
          <p:spPr>
            <a:xfrm>
              <a:off x="-4634113" y="5004017"/>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4550337" y="5102607"/>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8210079" cy="1180337"/>
            <a:chOff x="6887633" y="3186685"/>
            <a:chExt cx="8210079" cy="1180337"/>
          </a:xfrm>
        </p:grpSpPr>
        <p:grpSp>
          <p:nvGrpSpPr>
            <p:cNvPr id="88" name="原创设计师QQ69613753    _8">
              <a:extLst>
                <a:ext uri="{FF2B5EF4-FFF2-40B4-BE49-F238E27FC236}">
                  <a16:creationId xmlns:a16="http://schemas.microsoft.com/office/drawing/2014/main" id="{CB040841-F811-4C3C-858C-8D2030AA83B2}"/>
                </a:ext>
              </a:extLst>
            </p:cNvPr>
            <p:cNvGrpSpPr/>
            <p:nvPr/>
          </p:nvGrpSpPr>
          <p:grpSpPr>
            <a:xfrm>
              <a:off x="8099649" y="3300482"/>
              <a:ext cx="6998063" cy="1066540"/>
              <a:chOff x="640080" y="2297933"/>
              <a:chExt cx="6998063" cy="1066540"/>
            </a:xfrm>
          </p:grpSpPr>
          <p:sp>
            <p:nvSpPr>
              <p:cNvPr id="91" name="文本框 90">
                <a:extLst>
                  <a:ext uri="{FF2B5EF4-FFF2-40B4-BE49-F238E27FC236}">
                    <a16:creationId xmlns:a16="http://schemas.microsoft.com/office/drawing/2014/main" id="{6A30C3D3-D87E-4DDD-B5C8-50A7E829FA82}"/>
                  </a:ext>
                </a:extLst>
              </p:cNvPr>
              <p:cNvSpPr txBox="1"/>
              <p:nvPr/>
            </p:nvSpPr>
            <p:spPr>
              <a:xfrm>
                <a:off x="640080" y="2687365"/>
                <a:ext cx="6998063"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旧版本：</a:t>
                </a:r>
                <a:endPar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1.</a:t>
                </a: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当前时间的计划任务创建后，不能立即采集，等待循环调度</a:t>
                </a:r>
                <a:r>
                  <a:rPr kumimoji="0" lang="en-US" altLang="zh-CN" sz="1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2.</a:t>
                </a:r>
                <a:r>
                  <a:rPr lang="zh-CN" altLang="en-US"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多个任务同时采集，任务开始时间存在误差，任务越多，误差越大。</a:t>
                </a:r>
                <a:endPar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2" name="文本框 91">
                <a:extLst>
                  <a:ext uri="{FF2B5EF4-FFF2-40B4-BE49-F238E27FC236}">
                    <a16:creationId xmlns:a16="http://schemas.microsoft.com/office/drawing/2014/main" id="{AA23347A-99A2-46AC-A651-153CACA0D4FD}"/>
                  </a:ext>
                </a:extLst>
              </p:cNvPr>
              <p:cNvSpPr txBox="1"/>
              <p:nvPr/>
            </p:nvSpPr>
            <p:spPr>
              <a:xfrm>
                <a:off x="640080" y="2297933"/>
                <a:ext cx="2788921" cy="400110"/>
              </a:xfrm>
              <a:prstGeom prst="rect">
                <a:avLst/>
              </a:prstGeom>
              <a:noFill/>
            </p:spPr>
            <p:txBody>
              <a:bodyPr wrap="square" rtlCol="0">
                <a:spAutoFit/>
              </a:bodyPr>
              <a:lstStyle/>
              <a:p>
                <a:pPr lvl="0">
                  <a:defRPr/>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任务实时性</a:t>
                </a:r>
              </a:p>
            </p:txBody>
          </p:sp>
        </p:gr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7143988" y="1723549"/>
            <a:ext cx="4994323" cy="1028174"/>
            <a:chOff x="1996148" y="5089519"/>
            <a:chExt cx="4994323" cy="1028174"/>
          </a:xfrm>
        </p:grpSpPr>
        <p:grpSp>
          <p:nvGrpSpPr>
            <p:cNvPr id="94" name="原创设计师QQ69613753    _9">
              <a:extLst>
                <a:ext uri="{FF2B5EF4-FFF2-40B4-BE49-F238E27FC236}">
                  <a16:creationId xmlns:a16="http://schemas.microsoft.com/office/drawing/2014/main" id="{B169FB78-2DDC-44C8-BA87-2C493598F996}"/>
                </a:ext>
              </a:extLst>
            </p:cNvPr>
            <p:cNvGrpSpPr/>
            <p:nvPr/>
          </p:nvGrpSpPr>
          <p:grpSpPr>
            <a:xfrm>
              <a:off x="3152340" y="5089519"/>
              <a:ext cx="3838131" cy="1028174"/>
              <a:chOff x="-4307229" y="2403731"/>
              <a:chExt cx="3838131" cy="1028174"/>
            </a:xfrm>
          </p:grpSpPr>
          <p:sp>
            <p:nvSpPr>
              <p:cNvPr id="97" name="文本框 96">
                <a:extLst>
                  <a:ext uri="{FF2B5EF4-FFF2-40B4-BE49-F238E27FC236}">
                    <a16:creationId xmlns:a16="http://schemas.microsoft.com/office/drawing/2014/main" id="{4B993A3E-B0E0-44B7-93DA-4F10B1FE49A6}"/>
                  </a:ext>
                </a:extLst>
              </p:cNvPr>
              <p:cNvSpPr txBox="1"/>
              <p:nvPr/>
            </p:nvSpPr>
            <p:spPr>
              <a:xfrm>
                <a:off x="-4307229" y="2831741"/>
                <a:ext cx="3838131" cy="600164"/>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欠缺单元测试代码，客户端运行测试代码。导致新功能无法在调试机器上运行，当前是通过部署看日志的方式。</a:t>
                </a:r>
                <a:endPar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Jenkins</a:t>
                </a:r>
                <a:r>
                  <a:rPr lang="zh-CN" altLang="en-US" sz="11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做包方式怪异。</a:t>
                </a:r>
                <a:endPar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8" name="文本框 97">
                <a:extLst>
                  <a:ext uri="{FF2B5EF4-FFF2-40B4-BE49-F238E27FC236}">
                    <a16:creationId xmlns:a16="http://schemas.microsoft.com/office/drawing/2014/main" id="{A4C9F625-2362-423E-860B-E8B10BC46A35}"/>
                  </a:ext>
                </a:extLst>
              </p:cNvPr>
              <p:cNvSpPr txBox="1"/>
              <p:nvPr/>
            </p:nvSpPr>
            <p:spPr>
              <a:xfrm>
                <a:off x="-4253836" y="2403731"/>
                <a:ext cx="2788921" cy="400110"/>
              </a:xfrm>
              <a:prstGeom prst="rect">
                <a:avLst/>
              </a:prstGeom>
              <a:noFill/>
            </p:spPr>
            <p:txBody>
              <a:bodyPr wrap="square" rtlCol="0">
                <a:spAutoFit/>
              </a:bodyPr>
              <a:lstStyle/>
              <a:p>
                <a:pPr lvl="0">
                  <a:defRPr/>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可调试性</a:t>
                </a:r>
              </a:p>
            </p:txBody>
          </p:sp>
        </p:grpSp>
        <p:sp>
          <p:nvSpPr>
            <p:cNvPr id="95" name="原创设计师QQ69613753    _13">
              <a:extLst>
                <a:ext uri="{FF2B5EF4-FFF2-40B4-BE49-F238E27FC236}">
                  <a16:creationId xmlns:a16="http://schemas.microsoft.com/office/drawing/2014/main" id="{DAB9D30B-C9C2-4F14-84AB-C2E250067478}"/>
                </a:ext>
              </a:extLst>
            </p:cNvPr>
            <p:cNvSpPr/>
            <p:nvPr/>
          </p:nvSpPr>
          <p:spPr>
            <a:xfrm>
              <a:off x="1996148" y="5112533"/>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a:solidFill>
                    <a:srgbClr val="3B3838"/>
                  </a:solidFill>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5</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2076293" y="5211123"/>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3" name="组合 32">
            <a:extLst>
              <a:ext uri="{FF2B5EF4-FFF2-40B4-BE49-F238E27FC236}">
                <a16:creationId xmlns:a16="http://schemas.microsoft.com/office/drawing/2014/main" id="{C5E714D8-0B64-4598-BE3C-FF29A3C2015C}"/>
              </a:ext>
            </a:extLst>
          </p:cNvPr>
          <p:cNvGrpSpPr/>
          <p:nvPr/>
        </p:nvGrpSpPr>
        <p:grpSpPr>
          <a:xfrm>
            <a:off x="1486991" y="5554457"/>
            <a:ext cx="4994323" cy="1105118"/>
            <a:chOff x="1996148" y="5089519"/>
            <a:chExt cx="4994323" cy="1105118"/>
          </a:xfrm>
        </p:grpSpPr>
        <p:grpSp>
          <p:nvGrpSpPr>
            <p:cNvPr id="34" name="原创设计师QQ69613753    _9">
              <a:extLst>
                <a:ext uri="{FF2B5EF4-FFF2-40B4-BE49-F238E27FC236}">
                  <a16:creationId xmlns:a16="http://schemas.microsoft.com/office/drawing/2014/main" id="{B169FB78-2DDC-44C8-BA87-2C493598F996}"/>
                </a:ext>
              </a:extLst>
            </p:cNvPr>
            <p:cNvGrpSpPr/>
            <p:nvPr/>
          </p:nvGrpSpPr>
          <p:grpSpPr>
            <a:xfrm>
              <a:off x="3152340" y="5089519"/>
              <a:ext cx="3838131" cy="1105118"/>
              <a:chOff x="-4307229" y="2403731"/>
              <a:chExt cx="3838131" cy="1105118"/>
            </a:xfrm>
          </p:grpSpPr>
          <p:sp>
            <p:nvSpPr>
              <p:cNvPr id="37" name="文本框 36">
                <a:extLst>
                  <a:ext uri="{FF2B5EF4-FFF2-40B4-BE49-F238E27FC236}">
                    <a16:creationId xmlns:a16="http://schemas.microsoft.com/office/drawing/2014/main" id="{4B993A3E-B0E0-44B7-93DA-4F10B1FE49A6}"/>
                  </a:ext>
                </a:extLst>
              </p:cNvPr>
              <p:cNvSpPr txBox="1"/>
              <p:nvPr/>
            </p:nvSpPr>
            <p:spPr>
              <a:xfrm>
                <a:off x="-4307229" y="2831741"/>
                <a:ext cx="3838131"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a:t>
                </a: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欠缺</a:t>
                </a:r>
                <a:r>
                  <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ha</a:t>
                </a: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的安全检查</a:t>
                </a:r>
                <a:endPar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2.</a:t>
                </a: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代码检查存在的安全隐患的三方库</a:t>
                </a:r>
                <a:r>
                  <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(log4net.dll zookeeper.net.dll, icsharpcode.sharpziplib.dll)</a:t>
                </a:r>
                <a:r>
                  <a:rPr kumimoji="0" lang="en-US" altLang="zh-CN" sz="1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a:t>
                </a:r>
                <a:endParaRPr kumimoji="0" lang="zh-CN" altLang="en-US" sz="16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8" name="文本框 37">
                <a:extLst>
                  <a:ext uri="{FF2B5EF4-FFF2-40B4-BE49-F238E27FC236}">
                    <a16:creationId xmlns:a16="http://schemas.microsoft.com/office/drawing/2014/main" id="{A4C9F625-2362-423E-860B-E8B10BC46A35}"/>
                  </a:ext>
                </a:extLst>
              </p:cNvPr>
              <p:cNvSpPr txBox="1"/>
              <p:nvPr/>
            </p:nvSpPr>
            <p:spPr>
              <a:xfrm>
                <a:off x="-4253836" y="2403731"/>
                <a:ext cx="2788921" cy="400110"/>
              </a:xfrm>
              <a:prstGeom prst="rect">
                <a:avLst/>
              </a:prstGeom>
              <a:noFill/>
            </p:spPr>
            <p:txBody>
              <a:bodyPr wrap="square" rtlCol="0">
                <a:spAutoFit/>
              </a:bodyPr>
              <a:lstStyle/>
              <a:p>
                <a:pPr lvl="0">
                  <a:defRPr/>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服务安全状态</a:t>
                </a:r>
              </a:p>
            </p:txBody>
          </p:sp>
        </p:grpSp>
        <p:sp>
          <p:nvSpPr>
            <p:cNvPr id="35" name="原创设计师QQ69613753    _13">
              <a:extLst>
                <a:ext uri="{FF2B5EF4-FFF2-40B4-BE49-F238E27FC236}">
                  <a16:creationId xmlns:a16="http://schemas.microsoft.com/office/drawing/2014/main" id="{DAB9D30B-C9C2-4F14-84AB-C2E250067478}"/>
                </a:ext>
              </a:extLst>
            </p:cNvPr>
            <p:cNvSpPr/>
            <p:nvPr/>
          </p:nvSpPr>
          <p:spPr>
            <a:xfrm>
              <a:off x="1996148" y="5112533"/>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Calibri" panose="020F0502020204030204" pitchFamily="34" charset="0"/>
                <a:sym typeface="Source Han Serif SC" panose="02020400000000000000" pitchFamily="18" charset="-122"/>
              </a:endParaRPr>
            </a:p>
          </p:txBody>
        </p:sp>
        <p:sp>
          <p:nvSpPr>
            <p:cNvPr id="36" name="矩形 35">
              <a:extLst>
                <a:ext uri="{FF2B5EF4-FFF2-40B4-BE49-F238E27FC236}">
                  <a16:creationId xmlns:a16="http://schemas.microsoft.com/office/drawing/2014/main" id="{C783E229-6CB6-45E9-BCB9-CAF430E94284}"/>
                </a:ext>
              </a:extLst>
            </p:cNvPr>
            <p:cNvSpPr/>
            <p:nvPr/>
          </p:nvSpPr>
          <p:spPr>
            <a:xfrm rot="18900000">
              <a:off x="2076293" y="5211123"/>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p:cTn id="13" dur="500" fill="hold"/>
                                        <p:tgtEl>
                                          <p:spTgt spid="74"/>
                                        </p:tgtEl>
                                        <p:attrNameLst>
                                          <p:attrName>ppt_w</p:attrName>
                                        </p:attrNameLst>
                                      </p:cBhvr>
                                      <p:tavLst>
                                        <p:tav tm="0">
                                          <p:val>
                                            <p:fltVal val="0"/>
                                          </p:val>
                                        </p:tav>
                                        <p:tav tm="100000">
                                          <p:val>
                                            <p:strVal val="#ppt_w"/>
                                          </p:val>
                                        </p:tav>
                                      </p:tavLst>
                                    </p:anim>
                                    <p:anim calcmode="lin" valueType="num">
                                      <p:cBhvr>
                                        <p:cTn id="14" dur="500" fill="hold"/>
                                        <p:tgtEl>
                                          <p:spTgt spid="74"/>
                                        </p:tgtEl>
                                        <p:attrNameLst>
                                          <p:attrName>ppt_h</p:attrName>
                                        </p:attrNameLst>
                                      </p:cBhvr>
                                      <p:tavLst>
                                        <p:tav tm="0">
                                          <p:val>
                                            <p:fltVal val="0"/>
                                          </p:val>
                                        </p:tav>
                                        <p:tav tm="100000">
                                          <p:val>
                                            <p:strVal val="#ppt_h"/>
                                          </p:val>
                                        </p:tav>
                                      </p:tavLst>
                                    </p:anim>
                                    <p:animEffect transition="in" filter="fade">
                                      <p:cBhvr>
                                        <p:cTn id="15" dur="500"/>
                                        <p:tgtEl>
                                          <p:spTgt spid="7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fltVal val="0"/>
                                          </p:val>
                                        </p:tav>
                                        <p:tav tm="100000">
                                          <p:val>
                                            <p:strVal val="#ppt_w"/>
                                          </p:val>
                                        </p:tav>
                                      </p:tavLst>
                                    </p:anim>
                                    <p:anim calcmode="lin" valueType="num">
                                      <p:cBhvr>
                                        <p:cTn id="20" dur="500" fill="hold"/>
                                        <p:tgtEl>
                                          <p:spTgt spid="87"/>
                                        </p:tgtEl>
                                        <p:attrNameLst>
                                          <p:attrName>ppt_h</p:attrName>
                                        </p:attrNameLst>
                                      </p:cBhvr>
                                      <p:tavLst>
                                        <p:tav tm="0">
                                          <p:val>
                                            <p:fltVal val="0"/>
                                          </p:val>
                                        </p:tav>
                                        <p:tav tm="100000">
                                          <p:val>
                                            <p:strVal val="#ppt_h"/>
                                          </p:val>
                                        </p:tav>
                                      </p:tavLst>
                                    </p:anim>
                                    <p:animEffect transition="in" filter="fade">
                                      <p:cBhvr>
                                        <p:cTn id="21" dur="500"/>
                                        <p:tgtEl>
                                          <p:spTgt spid="8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p:cTn id="25" dur="500" fill="hold"/>
                                        <p:tgtEl>
                                          <p:spTgt spid="81"/>
                                        </p:tgtEl>
                                        <p:attrNameLst>
                                          <p:attrName>ppt_w</p:attrName>
                                        </p:attrNameLst>
                                      </p:cBhvr>
                                      <p:tavLst>
                                        <p:tav tm="0">
                                          <p:val>
                                            <p:fltVal val="0"/>
                                          </p:val>
                                        </p:tav>
                                        <p:tav tm="100000">
                                          <p:val>
                                            <p:strVal val="#ppt_w"/>
                                          </p:val>
                                        </p:tav>
                                      </p:tavLst>
                                    </p:anim>
                                    <p:anim calcmode="lin" valueType="num">
                                      <p:cBhvr>
                                        <p:cTn id="26" dur="500" fill="hold"/>
                                        <p:tgtEl>
                                          <p:spTgt spid="81"/>
                                        </p:tgtEl>
                                        <p:attrNameLst>
                                          <p:attrName>ppt_h</p:attrName>
                                        </p:attrNameLst>
                                      </p:cBhvr>
                                      <p:tavLst>
                                        <p:tav tm="0">
                                          <p:val>
                                            <p:fltVal val="0"/>
                                          </p:val>
                                        </p:tav>
                                        <p:tav tm="100000">
                                          <p:val>
                                            <p:strVal val="#ppt_h"/>
                                          </p:val>
                                        </p:tav>
                                      </p:tavLst>
                                    </p:anim>
                                    <p:animEffect transition="in" filter="fade">
                                      <p:cBhvr>
                                        <p:cTn id="27" dur="500"/>
                                        <p:tgtEl>
                                          <p:spTgt spid="81"/>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p:cTn id="31" dur="500" fill="hold"/>
                                        <p:tgtEl>
                                          <p:spTgt spid="93"/>
                                        </p:tgtEl>
                                        <p:attrNameLst>
                                          <p:attrName>ppt_w</p:attrName>
                                        </p:attrNameLst>
                                      </p:cBhvr>
                                      <p:tavLst>
                                        <p:tav tm="0">
                                          <p:val>
                                            <p:fltVal val="0"/>
                                          </p:val>
                                        </p:tav>
                                        <p:tav tm="100000">
                                          <p:val>
                                            <p:strVal val="#ppt_w"/>
                                          </p:val>
                                        </p:tav>
                                      </p:tavLst>
                                    </p:anim>
                                    <p:anim calcmode="lin" valueType="num">
                                      <p:cBhvr>
                                        <p:cTn id="32" dur="500" fill="hold"/>
                                        <p:tgtEl>
                                          <p:spTgt spid="93"/>
                                        </p:tgtEl>
                                        <p:attrNameLst>
                                          <p:attrName>ppt_h</p:attrName>
                                        </p:attrNameLst>
                                      </p:cBhvr>
                                      <p:tavLst>
                                        <p:tav tm="0">
                                          <p:val>
                                            <p:fltVal val="0"/>
                                          </p:val>
                                        </p:tav>
                                        <p:tav tm="100000">
                                          <p:val>
                                            <p:strVal val="#ppt_h"/>
                                          </p:val>
                                        </p:tav>
                                      </p:tavLst>
                                    </p:anim>
                                    <p:animEffect transition="in" filter="fade">
                                      <p:cBhvr>
                                        <p:cTn id="33" dur="500"/>
                                        <p:tgtEl>
                                          <p:spTgt spid="93"/>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a:spLocks noChangeArrowheads="1"/>
          </p:cNvSpPr>
          <p:nvPr/>
        </p:nvSpPr>
        <p:spPr bwMode="auto">
          <a:xfrm>
            <a:off x="7468712" y="1863484"/>
            <a:ext cx="4723288" cy="3603685"/>
          </a:xfrm>
          <a:prstGeom prst="rect">
            <a:avLst/>
          </a:prstGeom>
          <a:solidFill>
            <a:schemeClr val="accent2"/>
          </a:solidFill>
          <a:ln>
            <a:noFill/>
          </a:ln>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8607"/>
              </a:solidFill>
              <a:sym typeface="Source Han Serif SC" panose="02020400000000000000" pitchFamily="18" charset="-122"/>
            </a:endParaRPr>
          </a:p>
        </p:txBody>
      </p:sp>
      <p:grpSp>
        <p:nvGrpSpPr>
          <p:cNvPr id="6" name="组合 5"/>
          <p:cNvGrpSpPr/>
          <p:nvPr/>
        </p:nvGrpSpPr>
        <p:grpSpPr>
          <a:xfrm>
            <a:off x="7226085" y="3429000"/>
            <a:ext cx="562030" cy="581248"/>
            <a:chOff x="4644009" y="1703896"/>
            <a:chExt cx="573732" cy="573732"/>
          </a:xfrm>
        </p:grpSpPr>
        <p:sp>
          <p:nvSpPr>
            <p:cNvPr id="7" name="椭圆 6"/>
            <p:cNvSpPr/>
            <p:nvPr/>
          </p:nvSpPr>
          <p:spPr>
            <a:xfrm>
              <a:off x="4644009" y="1703896"/>
              <a:ext cx="573732" cy="573732"/>
            </a:xfrm>
            <a:prstGeom prst="ellipse">
              <a:avLst/>
            </a:prstGeom>
            <a:solidFill>
              <a:schemeClr val="accent2"/>
            </a:solidFill>
            <a:ln w="25400">
              <a:solidFill>
                <a:srgbClr val="F4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 name="右箭头 7"/>
            <p:cNvSpPr/>
            <p:nvPr/>
          </p:nvSpPr>
          <p:spPr>
            <a:xfrm>
              <a:off x="4860032" y="1860175"/>
              <a:ext cx="216024" cy="261173"/>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19" name="TextBox 16"/>
          <p:cNvSpPr txBox="1"/>
          <p:nvPr/>
        </p:nvSpPr>
        <p:spPr bwMode="auto">
          <a:xfrm>
            <a:off x="7865835" y="2509839"/>
            <a:ext cx="4302991" cy="3285900"/>
          </a:xfrm>
          <a:prstGeom prst="rect">
            <a:avLst/>
          </a:prstGeom>
          <a:noFill/>
        </p:spPr>
        <p:txBody>
          <a:bodyPr wrap="square">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  微软研究院提供一个跨平台框架，用于构建健壮，可扩展的分布式应用程序。</a:t>
            </a:r>
            <a:endParaRPr lang="en-US" altLang="zh-CN"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r>
              <a:rPr lang="en-US" altLang="zh-CN"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  </a:t>
            </a:r>
            <a:r>
              <a:rPr lang="zh-CN" altLang="en-US" sz="1400" dirty="0">
                <a:solidFill>
                  <a:srgbClr val="FFFFFF"/>
                </a:solidFill>
                <a:latin typeface="微软雅黑" panose="020B0503020204020204" pitchFamily="34" charset="-122"/>
                <a:ea typeface="微软雅黑" panose="020B0503020204020204" pitchFamily="34" charset="-122"/>
              </a:rPr>
              <a:t>自</a:t>
            </a:r>
            <a:r>
              <a:rPr lang="en-US" altLang="zh-CN" sz="1400" dirty="0">
                <a:solidFill>
                  <a:srgbClr val="FFFFFF"/>
                </a:solidFill>
                <a:latin typeface="微软雅黑" panose="020B0503020204020204" pitchFamily="34" charset="-122"/>
                <a:ea typeface="微软雅黑" panose="020B0503020204020204" pitchFamily="34" charset="-122"/>
              </a:rPr>
              <a:t>2011</a:t>
            </a:r>
            <a:r>
              <a:rPr lang="zh-CN" altLang="en-US" sz="1400" dirty="0">
                <a:solidFill>
                  <a:srgbClr val="FFFFFF"/>
                </a:solidFill>
                <a:latin typeface="微软雅黑" panose="020B0503020204020204" pitchFamily="34" charset="-122"/>
                <a:ea typeface="微软雅黑" panose="020B0503020204020204" pitchFamily="34" charset="-122"/>
              </a:rPr>
              <a:t>年以来，它已被多个微软产品组广泛应用于云中和内部，最着名的是游戏工作室，如</a:t>
            </a:r>
            <a:r>
              <a:rPr lang="en-US" altLang="zh-CN" sz="1400" dirty="0">
                <a:solidFill>
                  <a:srgbClr val="FFFFFF"/>
                </a:solidFill>
                <a:latin typeface="微软雅黑" panose="020B0503020204020204" pitchFamily="34" charset="-122"/>
                <a:ea typeface="微软雅黑" panose="020B0503020204020204" pitchFamily="34" charset="-122"/>
              </a:rPr>
              <a:t>343 Industries</a:t>
            </a:r>
            <a:r>
              <a:rPr lang="zh-CN" altLang="en-US" sz="1400" dirty="0">
                <a:solidFill>
                  <a:srgbClr val="FFFFFF"/>
                </a:solidFill>
                <a:latin typeface="微软雅黑" panose="020B0503020204020204" pitchFamily="34" charset="-122"/>
                <a:ea typeface="微软雅黑" panose="020B0503020204020204" pitchFamily="34" charset="-122"/>
              </a:rPr>
              <a:t>和</a:t>
            </a:r>
            <a:r>
              <a:rPr lang="en-US" altLang="zh-CN" sz="1400" dirty="0">
                <a:solidFill>
                  <a:srgbClr val="FFFFFF"/>
                </a:solidFill>
                <a:latin typeface="微软雅黑" panose="020B0503020204020204" pitchFamily="34" charset="-122"/>
                <a:ea typeface="微软雅黑" panose="020B0503020204020204" pitchFamily="34" charset="-122"/>
              </a:rPr>
              <a:t>The Coalition</a:t>
            </a:r>
            <a:r>
              <a:rPr lang="zh-CN" altLang="en-US" sz="1400" dirty="0">
                <a:solidFill>
                  <a:srgbClr val="FFFFFF"/>
                </a:solidFill>
                <a:latin typeface="微软雅黑" panose="020B0503020204020204" pitchFamily="34" charset="-122"/>
                <a:ea typeface="微软雅黑" panose="020B0503020204020204" pitchFamily="34" charset="-122"/>
              </a:rPr>
              <a:t>，作为</a:t>
            </a:r>
            <a:r>
              <a:rPr lang="en-US" altLang="zh-CN" sz="1400" dirty="0">
                <a:solidFill>
                  <a:srgbClr val="FFFFFF"/>
                </a:solidFill>
                <a:latin typeface="微软雅黑" panose="020B0503020204020204" pitchFamily="34" charset="-122"/>
                <a:ea typeface="微软雅黑" panose="020B0503020204020204" pitchFamily="34" charset="-122"/>
              </a:rPr>
              <a:t>Halo 4</a:t>
            </a:r>
            <a:r>
              <a:rPr lang="zh-CN" altLang="en-US" sz="1400" dirty="0">
                <a:solidFill>
                  <a:srgbClr val="FFFFFF"/>
                </a:solidFill>
                <a:latin typeface="微软雅黑" panose="020B0503020204020204" pitchFamily="34" charset="-122"/>
                <a:ea typeface="微软雅黑" panose="020B0503020204020204" pitchFamily="34" charset="-122"/>
              </a:rPr>
              <a:t>和</a:t>
            </a:r>
            <a:r>
              <a:rPr lang="en-US" altLang="zh-CN" sz="1400" dirty="0">
                <a:solidFill>
                  <a:srgbClr val="FFFFFF"/>
                </a:solidFill>
                <a:latin typeface="微软雅黑" panose="020B0503020204020204" pitchFamily="34" charset="-122"/>
                <a:ea typeface="微软雅黑" panose="020B0503020204020204" pitchFamily="34" charset="-122"/>
              </a:rPr>
              <a:t>5</a:t>
            </a:r>
            <a:r>
              <a:rPr lang="zh-CN" altLang="en-US" sz="1400" dirty="0">
                <a:solidFill>
                  <a:srgbClr val="FFFFFF"/>
                </a:solidFill>
                <a:latin typeface="微软雅黑" panose="020B0503020204020204" pitchFamily="34" charset="-122"/>
                <a:ea typeface="微软雅黑" panose="020B0503020204020204" pitchFamily="34" charset="-122"/>
              </a:rPr>
              <a:t>背后的云服务平台，以及战争机器</a:t>
            </a:r>
            <a:r>
              <a:rPr lang="en-US" altLang="zh-CN" sz="1400" dirty="0">
                <a:solidFill>
                  <a:srgbClr val="FFFFFF"/>
                </a:solidFill>
                <a:latin typeface="微软雅黑" panose="020B0503020204020204" pitchFamily="34" charset="-122"/>
                <a:ea typeface="微软雅黑" panose="020B0503020204020204" pitchFamily="34" charset="-122"/>
              </a:rPr>
              <a:t>4 </a:t>
            </a:r>
            <a:r>
              <a:rPr lang="zh-CN" altLang="en-US" sz="1400" dirty="0">
                <a:solidFill>
                  <a:srgbClr val="FFFFFF"/>
                </a:solidFill>
                <a:latin typeface="微软雅黑" panose="020B0503020204020204" pitchFamily="34" charset="-122"/>
                <a:ea typeface="微软雅黑" panose="020B0503020204020204" pitchFamily="34" charset="-122"/>
              </a:rPr>
              <a:t>，以及其他一些公司。</a:t>
            </a:r>
            <a:endParaRPr lang="en-US" altLang="zh-CN" sz="1400" dirty="0">
              <a:solidFill>
                <a:srgbClr val="FFFFFF"/>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关键字：并行，</a:t>
            </a:r>
            <a:r>
              <a:rPr lang="en-US" altLang="zh-CN" sz="1400" dirty="0">
                <a:solidFill>
                  <a:srgbClr val="FFFFFF"/>
                </a:solidFill>
                <a:latin typeface="微软雅黑" panose="020B0503020204020204" pitchFamily="34" charset="-122"/>
                <a:ea typeface="微软雅黑" panose="020B0503020204020204" pitchFamily="34" charset="-122"/>
              </a:rPr>
              <a:t>Actor</a:t>
            </a:r>
            <a:r>
              <a:rPr lang="zh-CN" altLang="en-US" sz="1400" dirty="0">
                <a:solidFill>
                  <a:srgbClr val="FFFFFF"/>
                </a:solidFill>
                <a:latin typeface="微软雅黑" panose="020B0503020204020204" pitchFamily="34" charset="-122"/>
                <a:ea typeface="微软雅黑" panose="020B0503020204020204" pitchFamily="34" charset="-122"/>
              </a:rPr>
              <a:t>模型分布式，</a:t>
            </a:r>
            <a:r>
              <a:rPr lang="en-US" altLang="zh-CN" sz="1400" dirty="0">
                <a:solidFill>
                  <a:srgbClr val="FFFFFF"/>
                </a:solidFill>
                <a:latin typeface="微软雅黑" panose="020B0503020204020204" pitchFamily="34" charset="-122"/>
                <a:ea typeface="微软雅黑" panose="020B0503020204020204" pitchFamily="34" charset="-122"/>
              </a:rPr>
              <a:t>RPC; </a:t>
            </a:r>
          </a:p>
          <a:p>
            <a:pPr>
              <a:lnSpc>
                <a:spcPct val="150000"/>
              </a:lnSpc>
            </a:pPr>
            <a:r>
              <a:rPr lang="en-US" altLang="zh-CN" sz="1400" dirty="0" err="1">
                <a:solidFill>
                  <a:srgbClr val="FFFFFF"/>
                </a:solidFill>
                <a:latin typeface="微软雅黑" panose="020B0503020204020204" pitchFamily="34" charset="-122"/>
                <a:ea typeface="微软雅黑" panose="020B0503020204020204" pitchFamily="34" charset="-122"/>
              </a:rPr>
              <a:t>.net</a:t>
            </a:r>
            <a:r>
              <a:rPr lang="en-US" altLang="zh-CN" sz="1400" dirty="0">
                <a:solidFill>
                  <a:srgbClr val="FFFFFF"/>
                </a:solidFill>
                <a:latin typeface="微软雅黑" panose="020B0503020204020204" pitchFamily="34" charset="-122"/>
                <a:ea typeface="微软雅黑" panose="020B0503020204020204" pitchFamily="34" charset="-122"/>
              </a:rPr>
              <a:t> core 3.1, </a:t>
            </a:r>
            <a:r>
              <a:rPr lang="zh-CN" altLang="en-US" sz="1400" dirty="0">
                <a:solidFill>
                  <a:srgbClr val="FFFFFF"/>
                </a:solidFill>
                <a:latin typeface="微软雅黑" panose="020B0503020204020204" pitchFamily="34" charset="-122"/>
                <a:ea typeface="微软雅黑" panose="020B0503020204020204" pitchFamily="34" charset="-122"/>
              </a:rPr>
              <a:t>插件订阅通知</a:t>
            </a: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矩形 19"/>
          <p:cNvSpPr/>
          <p:nvPr/>
        </p:nvSpPr>
        <p:spPr bwMode="auto">
          <a:xfrm>
            <a:off x="8685367" y="1873769"/>
            <a:ext cx="2393350" cy="523220"/>
          </a:xfrm>
          <a:prstGeom prst="rect">
            <a:avLst/>
          </a:prstGeom>
          <a:solidFill>
            <a:srgbClr val="FFFFFF"/>
          </a:solidFill>
        </p:spPr>
        <p:txBody>
          <a:bodyPr wrap="square">
            <a:spAutoFit/>
          </a:bodyPr>
          <a:lstStyle/>
          <a:p>
            <a:pPr fontAlgn="auto">
              <a:spcBef>
                <a:spcPts val="0"/>
              </a:spcBef>
              <a:spcAft>
                <a:spcPts val="0"/>
              </a:spcAft>
              <a:defRPr/>
            </a:pPr>
            <a:r>
              <a:rPr lang="en-US" altLang="zh-CN" sz="2800"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Orleans</a:t>
            </a:r>
            <a:endParaRPr lang="zh-CN" altLang="en-US" sz="2800"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平台框架</a:t>
              </a: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7CA558AC-234E-4D83-8297-173E9F0C1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72" y="1330226"/>
            <a:ext cx="7184213" cy="5006908"/>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500"/>
                                        <p:tgtEl>
                                          <p:spTgt spid="1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randombar(horizontal)">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1"/>
          <p:cNvSpPr>
            <a:spLocks noChangeArrowheads="1"/>
          </p:cNvSpPr>
          <p:nvPr/>
        </p:nvSpPr>
        <p:spPr bwMode="gray">
          <a:xfrm>
            <a:off x="6082019" y="1827978"/>
            <a:ext cx="5773695" cy="1167987"/>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每个节点一个，设备信息的收集，定时提交设备状态（节点会返回是否需要刷新设备）。</a:t>
            </a:r>
            <a:endParaRPr lang="zh-CN" altLang="zh-CN"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文本2"/>
          <p:cNvSpPr>
            <a:spLocks noChangeArrowheads="1"/>
          </p:cNvSpPr>
          <p:nvPr/>
        </p:nvSpPr>
        <p:spPr bwMode="gray">
          <a:xfrm>
            <a:off x="6082019" y="3260269"/>
            <a:ext cx="5773695" cy="1164125"/>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可重入执行器，提供设备信息，分发设备监听，接收设备变化，通知任务设备变化流。</a:t>
            </a:r>
            <a:endParaRPr lang="zh-CN" altLang="zh-CN"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0" name="组合 29"/>
          <p:cNvGrpSpPr/>
          <p:nvPr/>
        </p:nvGrpSpPr>
        <p:grpSpPr>
          <a:xfrm>
            <a:off x="4804599" y="1800273"/>
            <a:ext cx="1237983" cy="1223397"/>
            <a:chOff x="3237545" y="4561747"/>
            <a:chExt cx="1146960" cy="1146960"/>
          </a:xfrm>
        </p:grpSpPr>
        <p:sp>
          <p:nvSpPr>
            <p:cNvPr id="31" name="圆角矩形 30"/>
            <p:cNvSpPr/>
            <p:nvPr/>
          </p:nvSpPr>
          <p:spPr>
            <a:xfrm>
              <a:off x="3237545" y="4561747"/>
              <a:ext cx="1146960" cy="1146960"/>
            </a:xfrm>
            <a:prstGeom prst="roundRect">
              <a:avLst>
                <a:gd name="adj" fmla="val 9039"/>
              </a:avLst>
            </a:prstGeom>
            <a:solidFill>
              <a:schemeClr val="accent3"/>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2" name="圆角矩形 31"/>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3" name="Text Placeholder 4"/>
          <p:cNvSpPr txBox="1"/>
          <p:nvPr/>
        </p:nvSpPr>
        <p:spPr>
          <a:xfrm>
            <a:off x="4938005" y="2293156"/>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Device  service</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4" name="组合 33"/>
          <p:cNvGrpSpPr/>
          <p:nvPr/>
        </p:nvGrpSpPr>
        <p:grpSpPr>
          <a:xfrm>
            <a:off x="4805285" y="3228233"/>
            <a:ext cx="1237983" cy="1223397"/>
            <a:chOff x="3237545" y="4561747"/>
            <a:chExt cx="1146960" cy="1146960"/>
          </a:xfrm>
        </p:grpSpPr>
        <p:sp>
          <p:nvSpPr>
            <p:cNvPr id="35" name="圆角矩形 34"/>
            <p:cNvSpPr/>
            <p:nvPr/>
          </p:nvSpPr>
          <p:spPr>
            <a:xfrm>
              <a:off x="3237545" y="4561747"/>
              <a:ext cx="1146960" cy="1146960"/>
            </a:xfrm>
            <a:prstGeom prst="roundRect">
              <a:avLst>
                <a:gd name="adj" fmla="val 9039"/>
              </a:avLst>
            </a:pr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6" name="圆角矩形 35"/>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7" name="Text Placeholder 4"/>
          <p:cNvSpPr txBox="1"/>
          <p:nvPr/>
        </p:nvSpPr>
        <p:spPr>
          <a:xfrm>
            <a:off x="4938690" y="3721115"/>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Device data</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1" name="Text Placeholder 4"/>
          <p:cNvSpPr txBox="1"/>
          <p:nvPr/>
        </p:nvSpPr>
        <p:spPr>
          <a:xfrm>
            <a:off x="4941985" y="5121736"/>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2" name="组合 41">
            <a:extLst>
              <a:ext uri="{FF2B5EF4-FFF2-40B4-BE49-F238E27FC236}">
                <a16:creationId xmlns:a16="http://schemas.microsoft.com/office/drawing/2014/main" id="{014FF4C0-461C-4326-9E64-6D4C8C5AACC5}"/>
              </a:ext>
            </a:extLst>
          </p:cNvPr>
          <p:cNvGrpSpPr/>
          <p:nvPr/>
        </p:nvGrpSpPr>
        <p:grpSpPr>
          <a:xfrm>
            <a:off x="3424460" y="220234"/>
            <a:ext cx="5544407" cy="617980"/>
            <a:chOff x="551593" y="497013"/>
            <a:chExt cx="5544407" cy="617980"/>
          </a:xfrm>
        </p:grpSpPr>
        <p:sp>
          <p:nvSpPr>
            <p:cNvPr id="43" name="矩形 42">
              <a:extLst>
                <a:ext uri="{FF2B5EF4-FFF2-40B4-BE49-F238E27FC236}">
                  <a16:creationId xmlns:a16="http://schemas.microsoft.com/office/drawing/2014/main" id="{3BB21B3A-2CC2-4A5E-B024-9DB888FDC51B}"/>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设备和汇总</a:t>
              </a:r>
            </a:p>
          </p:txBody>
        </p:sp>
        <p:cxnSp>
          <p:nvCxnSpPr>
            <p:cNvPr id="44" name="0 _4">
              <a:extLst>
                <a:ext uri="{FF2B5EF4-FFF2-40B4-BE49-F238E27FC236}">
                  <a16:creationId xmlns:a16="http://schemas.microsoft.com/office/drawing/2014/main" id="{957AF64B-43B2-4958-94A2-96DDA0EF06A6}"/>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0" y="1187358"/>
            <a:ext cx="4404776" cy="493408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Effect transition="in" filter="fade">
                                      <p:cBhvr>
                                        <p:cTn id="33" dur="500"/>
                                        <p:tgtEl>
                                          <p:spTgt spid="37"/>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3" grpId="0"/>
      <p:bldP spid="37"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箭头3"/>
          <p:cNvSpPr/>
          <p:nvPr/>
        </p:nvSpPr>
        <p:spPr bwMode="gray">
          <a:xfrm flipV="1">
            <a:off x="1407623" y="1889597"/>
            <a:ext cx="1067427" cy="1127487"/>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箭头1"/>
          <p:cNvSpPr/>
          <p:nvPr/>
        </p:nvSpPr>
        <p:spPr bwMode="gray">
          <a:xfrm>
            <a:off x="1407623" y="1599619"/>
            <a:ext cx="1067427" cy="1155479"/>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4" name="组合 23"/>
          <p:cNvGrpSpPr/>
          <p:nvPr/>
        </p:nvGrpSpPr>
        <p:grpSpPr>
          <a:xfrm>
            <a:off x="265189" y="1526638"/>
            <a:ext cx="1501497" cy="1501500"/>
            <a:chOff x="2193192" y="1899414"/>
            <a:chExt cx="2421375" cy="2421376"/>
          </a:xfrm>
          <a:effectLst/>
        </p:grpSpPr>
        <p:sp>
          <p:nvSpPr>
            <p:cNvPr id="25" name="椭圆 24"/>
            <p:cNvSpPr/>
            <p:nvPr/>
          </p:nvSpPr>
          <p:spPr>
            <a:xfrm>
              <a:off x="2193192" y="1899414"/>
              <a:ext cx="2421375" cy="2421376"/>
            </a:xfrm>
            <a:prstGeom prst="ellipse">
              <a:avLst/>
            </a:pr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6" name="椭圆 25"/>
            <p:cNvSpPr/>
            <p:nvPr/>
          </p:nvSpPr>
          <p:spPr>
            <a:xfrm>
              <a:off x="2386802" y="2093026"/>
              <a:ext cx="2034160" cy="2034160"/>
            </a:xfrm>
            <a:prstGeom prst="ellipse">
              <a:avLst/>
            </a:prstGeom>
            <a:no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7" name="组合 26"/>
          <p:cNvGrpSpPr/>
          <p:nvPr/>
        </p:nvGrpSpPr>
        <p:grpSpPr>
          <a:xfrm>
            <a:off x="404851" y="1950756"/>
            <a:ext cx="1246014" cy="544305"/>
            <a:chOff x="8931338" y="2437732"/>
            <a:chExt cx="1021060" cy="935231"/>
          </a:xfrm>
        </p:grpSpPr>
        <p:sp>
          <p:nvSpPr>
            <p:cNvPr id="28" name="文本框 37"/>
            <p:cNvSpPr txBox="1"/>
            <p:nvPr/>
          </p:nvSpPr>
          <p:spPr>
            <a:xfrm>
              <a:off x="8931338" y="2437732"/>
              <a:ext cx="1010653" cy="935231"/>
            </a:xfrm>
            <a:prstGeom prst="rect">
              <a:avLst/>
            </a:prstGeom>
            <a:noFill/>
          </p:spPr>
          <p:txBody>
            <a:bodyPr wrap="square" rtlCol="0">
              <a:spAutoFit/>
            </a:bodyPr>
            <a:lstStyle/>
            <a:p>
              <a:pPr algn="ctr"/>
              <a:endParaRPr lang="zh-CN" altLang="en-US" sz="5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9" name="文本框 38"/>
            <p:cNvSpPr txBox="1"/>
            <p:nvPr/>
          </p:nvSpPr>
          <p:spPr>
            <a:xfrm>
              <a:off x="8941745" y="2701350"/>
              <a:ext cx="1010653" cy="346673"/>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任务执行</a:t>
              </a:r>
              <a:endParaRPr lang="en-US" altLang="zh-CN"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0" name="组合 29"/>
          <p:cNvGrpSpPr/>
          <p:nvPr/>
        </p:nvGrpSpPr>
        <p:grpSpPr>
          <a:xfrm>
            <a:off x="2587695" y="1243261"/>
            <a:ext cx="1028021" cy="986276"/>
            <a:chOff x="3237545" y="4561747"/>
            <a:chExt cx="1146960" cy="1146960"/>
          </a:xfrm>
        </p:grpSpPr>
        <p:sp>
          <p:nvSpPr>
            <p:cNvPr id="31" name="圆角矩形 30"/>
            <p:cNvSpPr/>
            <p:nvPr/>
          </p:nvSpPr>
          <p:spPr>
            <a:xfrm>
              <a:off x="3237545" y="4561747"/>
              <a:ext cx="1146960" cy="1146960"/>
            </a:xfrm>
            <a:prstGeom prst="roundRect">
              <a:avLst>
                <a:gd name="adj" fmla="val 9039"/>
              </a:avLst>
            </a:prstGeom>
            <a:solidFill>
              <a:schemeClr val="accent3"/>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2" name="圆角矩形 31"/>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3" name="Text Placeholder 4"/>
          <p:cNvSpPr txBox="1"/>
          <p:nvPr/>
        </p:nvSpPr>
        <p:spPr>
          <a:xfrm>
            <a:off x="2587695" y="1593365"/>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需要监控调度的任务</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8" name="组合 37"/>
          <p:cNvGrpSpPr/>
          <p:nvPr/>
        </p:nvGrpSpPr>
        <p:grpSpPr>
          <a:xfrm>
            <a:off x="2548290" y="2405482"/>
            <a:ext cx="1067427" cy="961803"/>
            <a:chOff x="3237545" y="4561747"/>
            <a:chExt cx="1146960" cy="1146960"/>
          </a:xfrm>
        </p:grpSpPr>
        <p:sp>
          <p:nvSpPr>
            <p:cNvPr id="39" name="圆角矩形 38"/>
            <p:cNvSpPr/>
            <p:nvPr/>
          </p:nvSpPr>
          <p:spPr>
            <a:xfrm>
              <a:off x="3237545" y="4561747"/>
              <a:ext cx="1146960" cy="1146960"/>
            </a:xfrm>
            <a:prstGeom prst="roundRect">
              <a:avLst>
                <a:gd name="adj" fmla="val 9039"/>
              </a:avLst>
            </a:prstGeom>
            <a:solidFill>
              <a:schemeClr val="accent5"/>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0" name="圆角矩形 39"/>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41" name="Text Placeholder 4"/>
          <p:cNvSpPr txBox="1"/>
          <p:nvPr/>
        </p:nvSpPr>
        <p:spPr>
          <a:xfrm>
            <a:off x="2615069" y="2753103"/>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立即执行的任务</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2" name="组合 41">
            <a:extLst>
              <a:ext uri="{FF2B5EF4-FFF2-40B4-BE49-F238E27FC236}">
                <a16:creationId xmlns:a16="http://schemas.microsoft.com/office/drawing/2014/main" id="{014FF4C0-461C-4326-9E64-6D4C8C5AACC5}"/>
              </a:ext>
            </a:extLst>
          </p:cNvPr>
          <p:cNvGrpSpPr/>
          <p:nvPr/>
        </p:nvGrpSpPr>
        <p:grpSpPr>
          <a:xfrm>
            <a:off x="3424460" y="220234"/>
            <a:ext cx="5544407" cy="617980"/>
            <a:chOff x="551593" y="497013"/>
            <a:chExt cx="5544407" cy="617980"/>
          </a:xfrm>
        </p:grpSpPr>
        <p:sp>
          <p:nvSpPr>
            <p:cNvPr id="43" name="矩形 42">
              <a:extLst>
                <a:ext uri="{FF2B5EF4-FFF2-40B4-BE49-F238E27FC236}">
                  <a16:creationId xmlns:a16="http://schemas.microsoft.com/office/drawing/2014/main" id="{3BB21B3A-2CC2-4A5E-B024-9DB888FDC51B}"/>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任务</a:t>
              </a: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和分发</a:t>
              </a:r>
            </a:p>
          </p:txBody>
        </p:sp>
        <p:cxnSp>
          <p:nvCxnSpPr>
            <p:cNvPr id="44" name="0 _4">
              <a:extLst>
                <a:ext uri="{FF2B5EF4-FFF2-40B4-BE49-F238E27FC236}">
                  <a16:creationId xmlns:a16="http://schemas.microsoft.com/office/drawing/2014/main" id="{957AF64B-43B2-4958-94A2-96DDA0EF06A6}"/>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F922C06D-61E9-4307-9981-E90CD6FC1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541" y="3551704"/>
            <a:ext cx="8054109" cy="3270169"/>
          </a:xfrm>
          <a:prstGeom prst="rect">
            <a:avLst/>
          </a:prstGeom>
        </p:spPr>
      </p:pic>
      <p:sp>
        <p:nvSpPr>
          <p:cNvPr id="34" name="箭头3">
            <a:extLst>
              <a:ext uri="{FF2B5EF4-FFF2-40B4-BE49-F238E27FC236}">
                <a16:creationId xmlns:a16="http://schemas.microsoft.com/office/drawing/2014/main" id="{C40AE28E-5F0A-47E5-B4DD-BC84C8174154}"/>
              </a:ext>
            </a:extLst>
          </p:cNvPr>
          <p:cNvSpPr/>
          <p:nvPr/>
        </p:nvSpPr>
        <p:spPr bwMode="gray">
          <a:xfrm flipV="1">
            <a:off x="3465122" y="1349132"/>
            <a:ext cx="1000647" cy="930057"/>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箭头1">
            <a:extLst>
              <a:ext uri="{FF2B5EF4-FFF2-40B4-BE49-F238E27FC236}">
                <a16:creationId xmlns:a16="http://schemas.microsoft.com/office/drawing/2014/main" id="{4FEBFBD9-91C3-4535-9339-E3839E96C4D4}"/>
              </a:ext>
            </a:extLst>
          </p:cNvPr>
          <p:cNvSpPr/>
          <p:nvPr/>
        </p:nvSpPr>
        <p:spPr bwMode="gray">
          <a:xfrm>
            <a:off x="3465122" y="1197909"/>
            <a:ext cx="1028021" cy="1010999"/>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7" name="组合 46">
            <a:extLst>
              <a:ext uri="{FF2B5EF4-FFF2-40B4-BE49-F238E27FC236}">
                <a16:creationId xmlns:a16="http://schemas.microsoft.com/office/drawing/2014/main" id="{4469582E-8D02-4269-98E2-C4CC420CEE41}"/>
              </a:ext>
            </a:extLst>
          </p:cNvPr>
          <p:cNvGrpSpPr/>
          <p:nvPr/>
        </p:nvGrpSpPr>
        <p:grpSpPr>
          <a:xfrm>
            <a:off x="4534697" y="969720"/>
            <a:ext cx="1561303" cy="825206"/>
            <a:chOff x="3237545" y="4561747"/>
            <a:chExt cx="1146960" cy="1146960"/>
          </a:xfrm>
        </p:grpSpPr>
        <p:sp>
          <p:nvSpPr>
            <p:cNvPr id="48" name="圆角矩形 38">
              <a:extLst>
                <a:ext uri="{FF2B5EF4-FFF2-40B4-BE49-F238E27FC236}">
                  <a16:creationId xmlns:a16="http://schemas.microsoft.com/office/drawing/2014/main" id="{DF7CB274-5110-4CE0-B178-E8EA0DB2E65B}"/>
                </a:ext>
              </a:extLst>
            </p:cNvPr>
            <p:cNvSpPr/>
            <p:nvPr/>
          </p:nvSpPr>
          <p:spPr>
            <a:xfrm>
              <a:off x="3237545" y="4561747"/>
              <a:ext cx="1146960" cy="1146960"/>
            </a:xfrm>
            <a:prstGeom prst="roundRect">
              <a:avLst>
                <a:gd name="adj" fmla="val 9039"/>
              </a:avLst>
            </a:prstGeom>
            <a:solidFill>
              <a:schemeClr val="accent5"/>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9" name="圆角矩形 39">
              <a:extLst>
                <a:ext uri="{FF2B5EF4-FFF2-40B4-BE49-F238E27FC236}">
                  <a16:creationId xmlns:a16="http://schemas.microsoft.com/office/drawing/2014/main" id="{BFA9BD74-236A-4F50-9AAF-21AE30DB32A8}"/>
                </a:ext>
              </a:extLst>
            </p:cNvPr>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50" name="Text Placeholder 4">
            <a:extLst>
              <a:ext uri="{FF2B5EF4-FFF2-40B4-BE49-F238E27FC236}">
                <a16:creationId xmlns:a16="http://schemas.microsoft.com/office/drawing/2014/main" id="{F6DCF024-3B01-4E86-A54E-98703CBCFEA4}"/>
              </a:ext>
            </a:extLst>
          </p:cNvPr>
          <p:cNvSpPr txBox="1"/>
          <p:nvPr/>
        </p:nvSpPr>
        <p:spPr>
          <a:xfrm>
            <a:off x="4601477" y="1372835"/>
            <a:ext cx="1383680" cy="13436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存储记录任务</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55" name="组合 54">
            <a:extLst>
              <a:ext uri="{FF2B5EF4-FFF2-40B4-BE49-F238E27FC236}">
                <a16:creationId xmlns:a16="http://schemas.microsoft.com/office/drawing/2014/main" id="{14B25B99-6E64-4E4D-93C3-5EA357618DA5}"/>
              </a:ext>
            </a:extLst>
          </p:cNvPr>
          <p:cNvGrpSpPr/>
          <p:nvPr/>
        </p:nvGrpSpPr>
        <p:grpSpPr>
          <a:xfrm>
            <a:off x="4493143" y="1901871"/>
            <a:ext cx="1602857" cy="825206"/>
            <a:chOff x="3237545" y="4561747"/>
            <a:chExt cx="1146960" cy="1146960"/>
          </a:xfrm>
        </p:grpSpPr>
        <p:sp>
          <p:nvSpPr>
            <p:cNvPr id="56" name="圆角矩形 38">
              <a:extLst>
                <a:ext uri="{FF2B5EF4-FFF2-40B4-BE49-F238E27FC236}">
                  <a16:creationId xmlns:a16="http://schemas.microsoft.com/office/drawing/2014/main" id="{FD6C31B7-439D-4067-8E43-CAFC60C86F99}"/>
                </a:ext>
              </a:extLst>
            </p:cNvPr>
            <p:cNvSpPr/>
            <p:nvPr/>
          </p:nvSpPr>
          <p:spPr>
            <a:xfrm>
              <a:off x="3237545" y="4561747"/>
              <a:ext cx="1146960" cy="1146960"/>
            </a:xfrm>
            <a:prstGeom prst="roundRect">
              <a:avLst>
                <a:gd name="adj" fmla="val 9039"/>
              </a:avLst>
            </a:prstGeom>
            <a:solidFill>
              <a:schemeClr val="accent5"/>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7" name="圆角矩形 39">
              <a:extLst>
                <a:ext uri="{FF2B5EF4-FFF2-40B4-BE49-F238E27FC236}">
                  <a16:creationId xmlns:a16="http://schemas.microsoft.com/office/drawing/2014/main" id="{D4534EF0-2374-4C23-981F-4D22C7D227D1}"/>
                </a:ext>
              </a:extLst>
            </p:cNvPr>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58" name="Text Placeholder 4">
            <a:extLst>
              <a:ext uri="{FF2B5EF4-FFF2-40B4-BE49-F238E27FC236}">
                <a16:creationId xmlns:a16="http://schemas.microsoft.com/office/drawing/2014/main" id="{395F7BD9-E55B-4D45-AC90-7969855014E7}"/>
              </a:ext>
            </a:extLst>
          </p:cNvPr>
          <p:cNvSpPr txBox="1"/>
          <p:nvPr/>
        </p:nvSpPr>
        <p:spPr>
          <a:xfrm>
            <a:off x="4811464" y="2222908"/>
            <a:ext cx="963706" cy="1898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立即监控调度任务</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951871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Effect transition="in" filter="fade">
                                      <p:cBhvr>
                                        <p:cTn id="57" dur="500"/>
                                        <p:tgtEl>
                                          <p:spTgt spid="42"/>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p:cTn id="61" dur="500" fill="hold"/>
                                        <p:tgtEl>
                                          <p:spTgt spid="35"/>
                                        </p:tgtEl>
                                        <p:attrNameLst>
                                          <p:attrName>ppt_w</p:attrName>
                                        </p:attrNameLst>
                                      </p:cBhvr>
                                      <p:tavLst>
                                        <p:tav tm="0">
                                          <p:val>
                                            <p:fltVal val="0"/>
                                          </p:val>
                                        </p:tav>
                                        <p:tav tm="100000">
                                          <p:val>
                                            <p:strVal val="#ppt_w"/>
                                          </p:val>
                                        </p:tav>
                                      </p:tavLst>
                                    </p:anim>
                                    <p:anim calcmode="lin" valueType="num">
                                      <p:cBhvr>
                                        <p:cTn id="62" dur="500" fill="hold"/>
                                        <p:tgtEl>
                                          <p:spTgt spid="35"/>
                                        </p:tgtEl>
                                        <p:attrNameLst>
                                          <p:attrName>ppt_h</p:attrName>
                                        </p:attrNameLst>
                                      </p:cBhvr>
                                      <p:tavLst>
                                        <p:tav tm="0">
                                          <p:val>
                                            <p:fltVal val="0"/>
                                          </p:val>
                                        </p:tav>
                                        <p:tav tm="100000">
                                          <p:val>
                                            <p:strVal val="#ppt_h"/>
                                          </p:val>
                                        </p:tav>
                                      </p:tavLst>
                                    </p:anim>
                                    <p:animEffect transition="in" filter="fade">
                                      <p:cBhvr>
                                        <p:cTn id="63" dur="500"/>
                                        <p:tgtEl>
                                          <p:spTgt spid="35"/>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500" fill="hold"/>
                                        <p:tgtEl>
                                          <p:spTgt spid="34"/>
                                        </p:tgtEl>
                                        <p:attrNameLst>
                                          <p:attrName>ppt_w</p:attrName>
                                        </p:attrNameLst>
                                      </p:cBhvr>
                                      <p:tavLst>
                                        <p:tav tm="0">
                                          <p:val>
                                            <p:fltVal val="0"/>
                                          </p:val>
                                        </p:tav>
                                        <p:tav tm="100000">
                                          <p:val>
                                            <p:strVal val="#ppt_w"/>
                                          </p:val>
                                        </p:tav>
                                      </p:tavLst>
                                    </p:anim>
                                    <p:anim calcmode="lin" valueType="num">
                                      <p:cBhvr>
                                        <p:cTn id="68" dur="500" fill="hold"/>
                                        <p:tgtEl>
                                          <p:spTgt spid="34"/>
                                        </p:tgtEl>
                                        <p:attrNameLst>
                                          <p:attrName>ppt_h</p:attrName>
                                        </p:attrNameLst>
                                      </p:cBhvr>
                                      <p:tavLst>
                                        <p:tav tm="0">
                                          <p:val>
                                            <p:fltVal val="0"/>
                                          </p:val>
                                        </p:tav>
                                        <p:tav tm="100000">
                                          <p:val>
                                            <p:strVal val="#ppt_h"/>
                                          </p:val>
                                        </p:tav>
                                      </p:tavLst>
                                    </p:anim>
                                    <p:animEffect transition="in" filter="fade">
                                      <p:cBhvr>
                                        <p:cTn id="69" dur="500"/>
                                        <p:tgtEl>
                                          <p:spTgt spid="34"/>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p:cTn id="73" dur="500" fill="hold"/>
                                        <p:tgtEl>
                                          <p:spTgt spid="47"/>
                                        </p:tgtEl>
                                        <p:attrNameLst>
                                          <p:attrName>ppt_w</p:attrName>
                                        </p:attrNameLst>
                                      </p:cBhvr>
                                      <p:tavLst>
                                        <p:tav tm="0">
                                          <p:val>
                                            <p:fltVal val="0"/>
                                          </p:val>
                                        </p:tav>
                                        <p:tav tm="100000">
                                          <p:val>
                                            <p:strVal val="#ppt_w"/>
                                          </p:val>
                                        </p:tav>
                                      </p:tavLst>
                                    </p:anim>
                                    <p:anim calcmode="lin" valueType="num">
                                      <p:cBhvr>
                                        <p:cTn id="74" dur="500" fill="hold"/>
                                        <p:tgtEl>
                                          <p:spTgt spid="47"/>
                                        </p:tgtEl>
                                        <p:attrNameLst>
                                          <p:attrName>ppt_h</p:attrName>
                                        </p:attrNameLst>
                                      </p:cBhvr>
                                      <p:tavLst>
                                        <p:tav tm="0">
                                          <p:val>
                                            <p:fltVal val="0"/>
                                          </p:val>
                                        </p:tav>
                                        <p:tav tm="100000">
                                          <p:val>
                                            <p:strVal val="#ppt_h"/>
                                          </p:val>
                                        </p:tav>
                                      </p:tavLst>
                                    </p:anim>
                                    <p:animEffect transition="in" filter="fade">
                                      <p:cBhvr>
                                        <p:cTn id="75" dur="500"/>
                                        <p:tgtEl>
                                          <p:spTgt spid="47"/>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p:cTn id="79" dur="500" fill="hold"/>
                                        <p:tgtEl>
                                          <p:spTgt spid="50"/>
                                        </p:tgtEl>
                                        <p:attrNameLst>
                                          <p:attrName>ppt_w</p:attrName>
                                        </p:attrNameLst>
                                      </p:cBhvr>
                                      <p:tavLst>
                                        <p:tav tm="0">
                                          <p:val>
                                            <p:fltVal val="0"/>
                                          </p:val>
                                        </p:tav>
                                        <p:tav tm="100000">
                                          <p:val>
                                            <p:strVal val="#ppt_w"/>
                                          </p:val>
                                        </p:tav>
                                      </p:tavLst>
                                    </p:anim>
                                    <p:anim calcmode="lin" valueType="num">
                                      <p:cBhvr>
                                        <p:cTn id="80" dur="500" fill="hold"/>
                                        <p:tgtEl>
                                          <p:spTgt spid="50"/>
                                        </p:tgtEl>
                                        <p:attrNameLst>
                                          <p:attrName>ppt_h</p:attrName>
                                        </p:attrNameLst>
                                      </p:cBhvr>
                                      <p:tavLst>
                                        <p:tav tm="0">
                                          <p:val>
                                            <p:fltVal val="0"/>
                                          </p:val>
                                        </p:tav>
                                        <p:tav tm="100000">
                                          <p:val>
                                            <p:strVal val="#ppt_h"/>
                                          </p:val>
                                        </p:tav>
                                      </p:tavLst>
                                    </p:anim>
                                    <p:animEffect transition="in" filter="fade">
                                      <p:cBhvr>
                                        <p:cTn id="81" dur="500"/>
                                        <p:tgtEl>
                                          <p:spTgt spid="50"/>
                                        </p:tgtEl>
                                      </p:cBhvr>
                                    </p:animEffect>
                                  </p:childTnLst>
                                </p:cTn>
                              </p:par>
                            </p:childTnLst>
                          </p:cTn>
                        </p:par>
                        <p:par>
                          <p:cTn id="82" fill="hold">
                            <p:stCondLst>
                              <p:cond delay="6500"/>
                            </p:stCondLst>
                            <p:childTnLst>
                              <p:par>
                                <p:cTn id="83" presetID="53" presetClass="entr" presetSubtype="16"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p:cTn id="85" dur="500" fill="hold"/>
                                        <p:tgtEl>
                                          <p:spTgt spid="55"/>
                                        </p:tgtEl>
                                        <p:attrNameLst>
                                          <p:attrName>ppt_w</p:attrName>
                                        </p:attrNameLst>
                                      </p:cBhvr>
                                      <p:tavLst>
                                        <p:tav tm="0">
                                          <p:val>
                                            <p:fltVal val="0"/>
                                          </p:val>
                                        </p:tav>
                                        <p:tav tm="100000">
                                          <p:val>
                                            <p:strVal val="#ppt_w"/>
                                          </p:val>
                                        </p:tav>
                                      </p:tavLst>
                                    </p:anim>
                                    <p:anim calcmode="lin" valueType="num">
                                      <p:cBhvr>
                                        <p:cTn id="86" dur="500" fill="hold"/>
                                        <p:tgtEl>
                                          <p:spTgt spid="55"/>
                                        </p:tgtEl>
                                        <p:attrNameLst>
                                          <p:attrName>ppt_h</p:attrName>
                                        </p:attrNameLst>
                                      </p:cBhvr>
                                      <p:tavLst>
                                        <p:tav tm="0">
                                          <p:val>
                                            <p:fltVal val="0"/>
                                          </p:val>
                                        </p:tav>
                                        <p:tav tm="100000">
                                          <p:val>
                                            <p:strVal val="#ppt_h"/>
                                          </p:val>
                                        </p:tav>
                                      </p:tavLst>
                                    </p:anim>
                                    <p:animEffect transition="in" filter="fade">
                                      <p:cBhvr>
                                        <p:cTn id="87" dur="500"/>
                                        <p:tgtEl>
                                          <p:spTgt spid="55"/>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p:cTn id="91" dur="500" fill="hold"/>
                                        <p:tgtEl>
                                          <p:spTgt spid="58"/>
                                        </p:tgtEl>
                                        <p:attrNameLst>
                                          <p:attrName>ppt_w</p:attrName>
                                        </p:attrNameLst>
                                      </p:cBhvr>
                                      <p:tavLst>
                                        <p:tav tm="0">
                                          <p:val>
                                            <p:fltVal val="0"/>
                                          </p:val>
                                        </p:tav>
                                        <p:tav tm="100000">
                                          <p:val>
                                            <p:strVal val="#ppt_w"/>
                                          </p:val>
                                        </p:tav>
                                      </p:tavLst>
                                    </p:anim>
                                    <p:anim calcmode="lin" valueType="num">
                                      <p:cBhvr>
                                        <p:cTn id="92" dur="500" fill="hold"/>
                                        <p:tgtEl>
                                          <p:spTgt spid="58"/>
                                        </p:tgtEl>
                                        <p:attrNameLst>
                                          <p:attrName>ppt_h</p:attrName>
                                        </p:attrNameLst>
                                      </p:cBhvr>
                                      <p:tavLst>
                                        <p:tav tm="0">
                                          <p:val>
                                            <p:fltVal val="0"/>
                                          </p:val>
                                        </p:tav>
                                        <p:tav tm="100000">
                                          <p:val>
                                            <p:strVal val="#ppt_h"/>
                                          </p:val>
                                        </p:tav>
                                      </p:tavLst>
                                    </p:anim>
                                    <p:animEffect transition="in" filter="fade">
                                      <p:cBhvr>
                                        <p:cTn id="9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33" grpId="0"/>
      <p:bldP spid="41" grpId="0"/>
      <p:bldP spid="34" grpId="0" animBg="1"/>
      <p:bldP spid="35" grpId="0" animBg="1"/>
      <p:bldP spid="50"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6244102" y="2561904"/>
            <a:ext cx="5818586" cy="472433"/>
            <a:chOff x="6244105" y="2385568"/>
            <a:chExt cx="3221557" cy="472433"/>
          </a:xfrm>
        </p:grpSpPr>
        <p:sp>
          <p:nvSpPr>
            <p:cNvPr id="9" name="矩形 8"/>
            <p:cNvSpPr/>
            <p:nvPr/>
          </p:nvSpPr>
          <p:spPr>
            <a:xfrm>
              <a:off x="6244105" y="2385568"/>
              <a:ext cx="3221557"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TextBox 32"/>
            <p:cNvSpPr txBox="1"/>
            <p:nvPr/>
          </p:nvSpPr>
          <p:spPr>
            <a:xfrm>
              <a:off x="6297827" y="2468917"/>
              <a:ext cx="3025089" cy="377028"/>
            </a:xfrm>
            <a:prstGeom prst="rect">
              <a:avLst/>
            </a:prstGeom>
            <a:noFill/>
          </p:spPr>
          <p:txBody>
            <a:bodyPr wrap="square" lIns="68580" tIns="34291" rIns="68580" bIns="34291" rtlCol="0">
              <a:spAutoFit/>
            </a:bodyPr>
            <a:lstStyle/>
            <a:p>
              <a:pPr defTabSz="914273"/>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心跳</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ping</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检测，没有回复就向</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table</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写入怀疑，多个节点写入，怀疑次数到一定次数，就所有节点断开此节点。</a:t>
              </a:r>
            </a:p>
          </p:txBody>
        </p:sp>
      </p:grpSp>
      <p:grpSp>
        <p:nvGrpSpPr>
          <p:cNvPr id="28" name="组合 27"/>
          <p:cNvGrpSpPr/>
          <p:nvPr/>
        </p:nvGrpSpPr>
        <p:grpSpPr>
          <a:xfrm>
            <a:off x="6244102" y="3286030"/>
            <a:ext cx="5005790" cy="645044"/>
            <a:chOff x="6244101" y="2933357"/>
            <a:chExt cx="3641702" cy="645044"/>
          </a:xfrm>
        </p:grpSpPr>
        <p:sp>
          <p:nvSpPr>
            <p:cNvPr id="11" name="矩形 10"/>
            <p:cNvSpPr/>
            <p:nvPr/>
          </p:nvSpPr>
          <p:spPr>
            <a:xfrm>
              <a:off x="6244101" y="2933357"/>
              <a:ext cx="3540863" cy="47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TextBox 34"/>
            <p:cNvSpPr txBox="1"/>
            <p:nvPr/>
          </p:nvSpPr>
          <p:spPr>
            <a:xfrm>
              <a:off x="6297825" y="3016707"/>
              <a:ext cx="3587978" cy="561694"/>
            </a:xfrm>
            <a:prstGeom prst="rect">
              <a:avLst/>
            </a:prstGeom>
            <a:noFill/>
          </p:spPr>
          <p:txBody>
            <a:bodyPr wrap="square" lIns="68580" tIns="34291" rIns="68580" bIns="34291" rtlCol="0">
              <a:spAutoFit/>
            </a:bodyPr>
            <a:lstStyle/>
            <a:p>
              <a:pPr defTabSz="914273"/>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为何需要可靠持久的存储？（存储并发机制）</a:t>
              </a:r>
            </a:p>
          </p:txBody>
        </p:sp>
      </p:grpSp>
      <p:grpSp>
        <p:nvGrpSpPr>
          <p:cNvPr id="26" name="组合 25"/>
          <p:cNvGrpSpPr/>
          <p:nvPr/>
        </p:nvGrpSpPr>
        <p:grpSpPr>
          <a:xfrm>
            <a:off x="6244102" y="1837778"/>
            <a:ext cx="3920742" cy="472433"/>
            <a:chOff x="6244102" y="1837778"/>
            <a:chExt cx="3920742" cy="472433"/>
          </a:xfrm>
        </p:grpSpPr>
        <p:sp>
          <p:nvSpPr>
            <p:cNvPr id="17" name="矩形 16"/>
            <p:cNvSpPr/>
            <p:nvPr/>
          </p:nvSpPr>
          <p:spPr>
            <a:xfrm>
              <a:off x="6244102" y="1837778"/>
              <a:ext cx="3867020" cy="4724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TextBox 40"/>
            <p:cNvSpPr txBox="1"/>
            <p:nvPr/>
          </p:nvSpPr>
          <p:spPr>
            <a:xfrm>
              <a:off x="6297824" y="1921128"/>
              <a:ext cx="3867020" cy="315473"/>
            </a:xfrm>
            <a:prstGeom prst="rect">
              <a:avLst/>
            </a:prstGeom>
            <a:noFill/>
          </p:spPr>
          <p:txBody>
            <a:bodyPr wrap="square" lIns="68580" tIns="34291" rIns="68580" bIns="34291" rtlCol="0">
              <a:spAutoFit/>
            </a:bodyPr>
            <a:lstStyle/>
            <a:p>
              <a:pPr defTabSz="914273"/>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每个</a:t>
              </a:r>
              <a:r>
                <a:rPr lang="en-US" altLang="zh-CN"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silo</a:t>
              </a:r>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向</a:t>
              </a:r>
              <a:r>
                <a:rPr lang="en-US" altLang="zh-CN"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table</a:t>
              </a:r>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写入自己的</a:t>
              </a:r>
              <a:r>
                <a:rPr lang="en-US" altLang="zh-CN" sz="1600" dirty="0" err="1">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memberid</a:t>
              </a:r>
              <a:endPar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2" name="组合 31">
            <a:extLst>
              <a:ext uri="{FF2B5EF4-FFF2-40B4-BE49-F238E27FC236}">
                <a16:creationId xmlns:a16="http://schemas.microsoft.com/office/drawing/2014/main" id="{9F2F67CE-B4CC-4FDE-AD0E-C7E9AFF08BBC}"/>
              </a:ext>
            </a:extLst>
          </p:cNvPr>
          <p:cNvGrpSpPr/>
          <p:nvPr/>
        </p:nvGrpSpPr>
        <p:grpSpPr>
          <a:xfrm>
            <a:off x="3424460" y="220234"/>
            <a:ext cx="5544407" cy="617980"/>
            <a:chOff x="551593" y="497013"/>
            <a:chExt cx="5544407" cy="617980"/>
          </a:xfrm>
        </p:grpSpPr>
        <p:sp>
          <p:nvSpPr>
            <p:cNvPr id="33" name="矩形 32">
              <a:extLst>
                <a:ext uri="{FF2B5EF4-FFF2-40B4-BE49-F238E27FC236}">
                  <a16:creationId xmlns:a16="http://schemas.microsoft.com/office/drawing/2014/main" id="{9C248DCD-0267-4944-8673-EA3165FC18E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心跳和存储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34" name="0 _4">
              <a:extLst>
                <a:ext uri="{FF2B5EF4-FFF2-40B4-BE49-F238E27FC236}">
                  <a16:creationId xmlns:a16="http://schemas.microsoft.com/office/drawing/2014/main" id="{EBBE90FC-5F38-4696-B754-951569399FF9}"/>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C72B332E-FB02-4AD4-B0F7-A65BD2756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195" y="1005385"/>
            <a:ext cx="3990222" cy="5370945"/>
          </a:xfrm>
          <a:prstGeom prst="rect">
            <a:avLst/>
          </a:prstGeom>
        </p:spPr>
      </p:pic>
    </p:spTree>
    <p:extLst>
      <p:ext uri="{BB962C8B-B14F-4D97-AF65-F5344CB8AC3E}">
        <p14:creationId xmlns:p14="http://schemas.microsoft.com/office/powerpoint/2010/main" val="1405119330"/>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51832" y="1502629"/>
            <a:ext cx="10539794" cy="461635"/>
          </a:xfrm>
          <a:prstGeom prst="rect">
            <a:avLst/>
          </a:prstGeom>
          <a:noFill/>
        </p:spPr>
        <p:txBody>
          <a:bodyPr wrap="square" lIns="91412" tIns="45705" rIns="91412" bIns="45705" rtlCol="0">
            <a:spAutoFit/>
          </a:bodyPr>
          <a:lstStyle/>
          <a:p>
            <a:pPr defTabSz="914377">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执行器：记录所有需要长时间等待任务和周期任务，线性排列。每次算最小值，更新提醒周期。周期到了后，分发到临界任务到调度器里面去。</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存储：核心思想是，</a:t>
            </a:r>
            <a:r>
              <a:rPr lang="en-US" altLang="zh-CN" sz="1200" dirty="0" err="1">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ingestdb</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把任务交给了</a:t>
            </a:r>
            <a:r>
              <a:rPr lang="en-US" altLang="zh-CN" sz="1200" dirty="0" err="1">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ingesttask</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task</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就必须保证不丢并正确开始。各个节点就算重启或者关闭，也能从存储里面读取前面的任务</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文本框 12"/>
          <p:cNvSpPr txBox="1"/>
          <p:nvPr/>
        </p:nvSpPr>
        <p:spPr>
          <a:xfrm>
            <a:off x="1051834" y="1068971"/>
            <a:ext cx="7625139" cy="338524"/>
          </a:xfrm>
          <a:prstGeom prst="rect">
            <a:avLst/>
          </a:prstGeom>
          <a:noFill/>
        </p:spPr>
        <p:txBody>
          <a:bodyPr wrap="square" lIns="91412" tIns="45705" rIns="91412" bIns="45705" rtlCol="0">
            <a:spAutoFit/>
          </a:bodyPr>
          <a:lstStyle/>
          <a:p>
            <a:pPr defTabSz="1215600">
              <a:spcBef>
                <a:spcPct val="20000"/>
              </a:spcBef>
              <a:defRPr/>
            </a:pP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Source Han Serif SC" panose="02020400000000000000" pitchFamily="18" charset="-122"/>
              </a:rPr>
              <a:t>ReminderTask</a:t>
            </a:r>
          </a:p>
        </p:txBody>
      </p:sp>
      <p:grpSp>
        <p:nvGrpSpPr>
          <p:cNvPr id="11" name="组合 10">
            <a:extLst>
              <a:ext uri="{FF2B5EF4-FFF2-40B4-BE49-F238E27FC236}">
                <a16:creationId xmlns:a16="http://schemas.microsoft.com/office/drawing/2014/main" id="{201CEE8A-95BB-405B-8352-CCDD9B19FDEB}"/>
              </a:ext>
            </a:extLst>
          </p:cNvPr>
          <p:cNvGrpSpPr/>
          <p:nvPr/>
        </p:nvGrpSpPr>
        <p:grpSpPr>
          <a:xfrm>
            <a:off x="3424460" y="220234"/>
            <a:ext cx="5544407" cy="617980"/>
            <a:chOff x="551593" y="497013"/>
            <a:chExt cx="5544407" cy="617980"/>
          </a:xfrm>
        </p:grpSpPr>
        <p:sp>
          <p:nvSpPr>
            <p:cNvPr id="14" name="矩形 13">
              <a:extLst>
                <a:ext uri="{FF2B5EF4-FFF2-40B4-BE49-F238E27FC236}">
                  <a16:creationId xmlns:a16="http://schemas.microsoft.com/office/drawing/2014/main" id="{96E01AD2-C131-48CC-AAE8-58FF863B7E8B}"/>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任务和存储</a:t>
              </a:r>
            </a:p>
          </p:txBody>
        </p:sp>
        <p:cxnSp>
          <p:nvCxnSpPr>
            <p:cNvPr id="15" name="0 _4">
              <a:extLst>
                <a:ext uri="{FF2B5EF4-FFF2-40B4-BE49-F238E27FC236}">
                  <a16:creationId xmlns:a16="http://schemas.microsoft.com/office/drawing/2014/main" id="{BB45F7E5-B441-4A9A-80A9-DD2830748B88}"/>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811444C0-5E64-46BD-9EC3-AD71B934C87C}"/>
              </a:ext>
            </a:extLst>
          </p:cNvPr>
          <p:cNvSpPr txBox="1"/>
          <p:nvPr/>
        </p:nvSpPr>
        <p:spPr>
          <a:xfrm>
            <a:off x="1051834" y="3090476"/>
            <a:ext cx="7625139" cy="338524"/>
          </a:xfrm>
          <a:prstGeom prst="rect">
            <a:avLst/>
          </a:prstGeom>
          <a:noFill/>
        </p:spPr>
        <p:txBody>
          <a:bodyPr wrap="square" lIns="91412" tIns="45705" rIns="91412" bIns="45705" rtlCol="0">
            <a:spAutoFit/>
          </a:bodyPr>
          <a:lstStyle/>
          <a:p>
            <a:pPr defTabSz="1215600">
              <a:spcBef>
                <a:spcPct val="20000"/>
              </a:spcBef>
              <a:defRPr/>
            </a:pP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Source Han Serif SC" panose="02020400000000000000" pitchFamily="18" charset="-122"/>
              </a:rPr>
              <a:t>ScheduleTask</a:t>
            </a:r>
          </a:p>
        </p:txBody>
      </p:sp>
      <p:grpSp>
        <p:nvGrpSpPr>
          <p:cNvPr id="39" name="组合 38">
            <a:extLst>
              <a:ext uri="{FF2B5EF4-FFF2-40B4-BE49-F238E27FC236}">
                <a16:creationId xmlns:a16="http://schemas.microsoft.com/office/drawing/2014/main" id="{366153ED-7A4E-4888-9A3E-443ED5E863A1}"/>
              </a:ext>
            </a:extLst>
          </p:cNvPr>
          <p:cNvGrpSpPr/>
          <p:nvPr/>
        </p:nvGrpSpPr>
        <p:grpSpPr>
          <a:xfrm>
            <a:off x="1231710" y="2262678"/>
            <a:ext cx="4318231" cy="143983"/>
            <a:chOff x="1507396" y="1628800"/>
            <a:chExt cx="4320480" cy="144016"/>
          </a:xfrm>
        </p:grpSpPr>
        <p:cxnSp>
          <p:nvCxnSpPr>
            <p:cNvPr id="40" name="直接连接符 39">
              <a:extLst>
                <a:ext uri="{FF2B5EF4-FFF2-40B4-BE49-F238E27FC236}">
                  <a16:creationId xmlns:a16="http://schemas.microsoft.com/office/drawing/2014/main" id="{27715FCC-9D9F-43D2-9E3D-E84A47FA3F89}"/>
                </a:ext>
              </a:extLst>
            </p:cNvPr>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4F8225A-10A2-4C5D-BE94-1D209537F1D3}"/>
                </a:ext>
              </a:extLst>
            </p:cNvPr>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AFEEE4A-C619-48D2-A696-26223364D640}"/>
                </a:ext>
              </a:extLst>
            </p:cNvPr>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A63DB4D-53DD-4A59-A18D-3E15B699EAE9}"/>
                </a:ext>
              </a:extLst>
            </p:cNvPr>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20F5E59-DA93-43FA-AB29-1EE4DED57F07}"/>
                </a:ext>
              </a:extLst>
            </p:cNvPr>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AD5CEE3-ACB4-481B-BC4E-A21CDE32FA36}"/>
                </a:ext>
              </a:extLst>
            </p:cNvPr>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27DB882-E5A0-4376-A391-A7AF9B5FF2FB}"/>
                </a:ext>
              </a:extLst>
            </p:cNvPr>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3AE278D-3449-4D4C-960B-6FC92FCEF985}"/>
                </a:ext>
              </a:extLst>
            </p:cNvPr>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4FCF8C8-E192-4DCC-89D2-F6D9A3032391}"/>
                </a:ext>
              </a:extLst>
            </p:cNvPr>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69FEFF5-5EBD-4F0D-9B50-545C2C986BE6}"/>
                </a:ext>
              </a:extLst>
            </p:cNvPr>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8A0398C-8160-49B4-BF77-C7ACC6D1827B}"/>
                </a:ext>
              </a:extLst>
            </p:cNvPr>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51" name="TextBox 132">
            <a:extLst>
              <a:ext uri="{FF2B5EF4-FFF2-40B4-BE49-F238E27FC236}">
                <a16:creationId xmlns:a16="http://schemas.microsoft.com/office/drawing/2014/main" id="{2B2E47CB-3C1E-4648-8771-7F6E7A4F959B}"/>
              </a:ext>
            </a:extLst>
          </p:cNvPr>
          <p:cNvSpPr txBox="1"/>
          <p:nvPr/>
        </p:nvSpPr>
        <p:spPr>
          <a:xfrm>
            <a:off x="1051832" y="1964264"/>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2" name="TextBox 133">
            <a:extLst>
              <a:ext uri="{FF2B5EF4-FFF2-40B4-BE49-F238E27FC236}">
                <a16:creationId xmlns:a16="http://schemas.microsoft.com/office/drawing/2014/main" id="{B01A6997-7840-4FFF-B0EB-5FB3A67600E9}"/>
              </a:ext>
            </a:extLst>
          </p:cNvPr>
          <p:cNvSpPr txBox="1"/>
          <p:nvPr/>
        </p:nvSpPr>
        <p:spPr>
          <a:xfrm>
            <a:off x="1529508" y="1964264"/>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20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3" name="TextBox 134">
            <a:extLst>
              <a:ext uri="{FF2B5EF4-FFF2-40B4-BE49-F238E27FC236}">
                <a16:creationId xmlns:a16="http://schemas.microsoft.com/office/drawing/2014/main" id="{A79B9E24-7629-4BEB-9934-4234DFDFB365}"/>
              </a:ext>
            </a:extLst>
          </p:cNvPr>
          <p:cNvSpPr txBox="1"/>
          <p:nvPr/>
        </p:nvSpPr>
        <p:spPr>
          <a:xfrm>
            <a:off x="2009311" y="1964264"/>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30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4" name="TextBox 135">
            <a:extLst>
              <a:ext uri="{FF2B5EF4-FFF2-40B4-BE49-F238E27FC236}">
                <a16:creationId xmlns:a16="http://schemas.microsoft.com/office/drawing/2014/main" id="{547E89AC-7AE4-4F76-BDDA-CF647A28DDF8}"/>
              </a:ext>
            </a:extLst>
          </p:cNvPr>
          <p:cNvSpPr txBox="1"/>
          <p:nvPr/>
        </p:nvSpPr>
        <p:spPr>
          <a:xfrm>
            <a:off x="2489115" y="1964264"/>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40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5" name="TextBox 136">
            <a:extLst>
              <a:ext uri="{FF2B5EF4-FFF2-40B4-BE49-F238E27FC236}">
                <a16:creationId xmlns:a16="http://schemas.microsoft.com/office/drawing/2014/main" id="{B7488DFE-9509-4C90-9346-9EB70D49739A}"/>
              </a:ext>
            </a:extLst>
          </p:cNvPr>
          <p:cNvSpPr txBox="1"/>
          <p:nvPr/>
        </p:nvSpPr>
        <p:spPr>
          <a:xfrm>
            <a:off x="2968917" y="1964264"/>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50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6" name="TextBox 137">
            <a:extLst>
              <a:ext uri="{FF2B5EF4-FFF2-40B4-BE49-F238E27FC236}">
                <a16:creationId xmlns:a16="http://schemas.microsoft.com/office/drawing/2014/main" id="{70BCA20B-D34E-42D9-939A-4FA91D44EA0C}"/>
              </a:ext>
            </a:extLst>
          </p:cNvPr>
          <p:cNvSpPr txBox="1"/>
          <p:nvPr/>
        </p:nvSpPr>
        <p:spPr>
          <a:xfrm>
            <a:off x="3448720" y="1964264"/>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60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7" name="TextBox 138">
            <a:extLst>
              <a:ext uri="{FF2B5EF4-FFF2-40B4-BE49-F238E27FC236}">
                <a16:creationId xmlns:a16="http://schemas.microsoft.com/office/drawing/2014/main" id="{021F8319-47CC-487F-8C26-E0B1563E98C7}"/>
              </a:ext>
            </a:extLst>
          </p:cNvPr>
          <p:cNvSpPr txBox="1"/>
          <p:nvPr/>
        </p:nvSpPr>
        <p:spPr>
          <a:xfrm>
            <a:off x="3928524" y="1964264"/>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70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8" name="TextBox 139">
            <a:extLst>
              <a:ext uri="{FF2B5EF4-FFF2-40B4-BE49-F238E27FC236}">
                <a16:creationId xmlns:a16="http://schemas.microsoft.com/office/drawing/2014/main" id="{E39A7910-D3B4-4C75-AAEA-1B0F4396A678}"/>
              </a:ext>
            </a:extLst>
          </p:cNvPr>
          <p:cNvSpPr txBox="1"/>
          <p:nvPr/>
        </p:nvSpPr>
        <p:spPr>
          <a:xfrm>
            <a:off x="4408327" y="1964264"/>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80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9" name="TextBox 140">
            <a:extLst>
              <a:ext uri="{FF2B5EF4-FFF2-40B4-BE49-F238E27FC236}">
                <a16:creationId xmlns:a16="http://schemas.microsoft.com/office/drawing/2014/main" id="{F519D11A-024D-4B5E-A8AC-132E2B10D24E}"/>
              </a:ext>
            </a:extLst>
          </p:cNvPr>
          <p:cNvSpPr txBox="1"/>
          <p:nvPr/>
        </p:nvSpPr>
        <p:spPr>
          <a:xfrm>
            <a:off x="4888129" y="1964264"/>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90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0" name="TextBox 141">
            <a:extLst>
              <a:ext uri="{FF2B5EF4-FFF2-40B4-BE49-F238E27FC236}">
                <a16:creationId xmlns:a16="http://schemas.microsoft.com/office/drawing/2014/main" id="{EF144207-935E-4198-8B43-946E5F8892F4}"/>
              </a:ext>
            </a:extLst>
          </p:cNvPr>
          <p:cNvSpPr txBox="1"/>
          <p:nvPr/>
        </p:nvSpPr>
        <p:spPr>
          <a:xfrm>
            <a:off x="5323074" y="1964264"/>
            <a:ext cx="545237"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 name="箭头: 下 1">
            <a:extLst>
              <a:ext uri="{FF2B5EF4-FFF2-40B4-BE49-F238E27FC236}">
                <a16:creationId xmlns:a16="http://schemas.microsoft.com/office/drawing/2014/main" id="{99F5D795-58B5-447C-A3F0-2D870433D55B}"/>
              </a:ext>
            </a:extLst>
          </p:cNvPr>
          <p:cNvSpPr/>
          <p:nvPr/>
        </p:nvSpPr>
        <p:spPr>
          <a:xfrm>
            <a:off x="1860332" y="2050031"/>
            <a:ext cx="216219" cy="273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A3E91304-E787-4C6A-A15B-B44605B3BFCF}"/>
              </a:ext>
            </a:extLst>
          </p:cNvPr>
          <p:cNvSpPr txBox="1"/>
          <p:nvPr/>
        </p:nvSpPr>
        <p:spPr>
          <a:xfrm>
            <a:off x="1051832" y="3532873"/>
            <a:ext cx="10539794" cy="461635"/>
          </a:xfrm>
          <a:prstGeom prst="rect">
            <a:avLst/>
          </a:prstGeom>
          <a:noFill/>
        </p:spPr>
        <p:txBody>
          <a:bodyPr wrap="square" lIns="91412" tIns="45705" rIns="91412" bIns="45705" rtlCol="0">
            <a:spAutoFit/>
          </a:bodyPr>
          <a:lstStyle/>
          <a:p>
            <a:pPr defTabSz="914377">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执行器：临界任务的调度，秒级别监听时间，判断任务是否有效，任务优先级。条件满足就发送任务到任务执行器。</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存储：核心思想是，就算是某个节点突然关闭，也不应该让任务延时。</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2" name="文本框 61">
            <a:extLst>
              <a:ext uri="{FF2B5EF4-FFF2-40B4-BE49-F238E27FC236}">
                <a16:creationId xmlns:a16="http://schemas.microsoft.com/office/drawing/2014/main" id="{5761C2BD-86E7-4BF3-B786-A99D0B9C2889}"/>
              </a:ext>
            </a:extLst>
          </p:cNvPr>
          <p:cNvSpPr txBox="1"/>
          <p:nvPr/>
        </p:nvSpPr>
        <p:spPr>
          <a:xfrm>
            <a:off x="1020768" y="4659085"/>
            <a:ext cx="7625139" cy="338524"/>
          </a:xfrm>
          <a:prstGeom prst="rect">
            <a:avLst/>
          </a:prstGeom>
          <a:noFill/>
        </p:spPr>
        <p:txBody>
          <a:bodyPr wrap="square" lIns="91412" tIns="45705" rIns="91412" bIns="45705" rtlCol="0">
            <a:spAutoFit/>
          </a:bodyPr>
          <a:lstStyle/>
          <a:p>
            <a:pPr defTabSz="1215600">
              <a:spcBef>
                <a:spcPct val="20000"/>
              </a:spcBef>
              <a:defRPr/>
            </a:pPr>
            <a:r>
              <a:rPr lang="en-US" altLang="zh-CN" sz="1600" dirty="0" err="1">
                <a:solidFill>
                  <a:prstClr val="black">
                    <a:lumMod val="75000"/>
                    <a:lumOff val="25000"/>
                  </a:prstClr>
                </a:solidFill>
                <a:latin typeface="微软雅黑" panose="020B0503020204020204" pitchFamily="34" charset="-122"/>
                <a:ea typeface="微软雅黑" panose="020B0503020204020204" pitchFamily="34" charset="-122"/>
                <a:sym typeface="Source Han Serif SC" panose="02020400000000000000" pitchFamily="18" charset="-122"/>
              </a:rPr>
              <a:t>ExecutorTask</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3" name="文本框 62">
            <a:extLst>
              <a:ext uri="{FF2B5EF4-FFF2-40B4-BE49-F238E27FC236}">
                <a16:creationId xmlns:a16="http://schemas.microsoft.com/office/drawing/2014/main" id="{9F948C3F-1A23-4CA0-BD87-DF917D9013EF}"/>
              </a:ext>
            </a:extLst>
          </p:cNvPr>
          <p:cNvSpPr txBox="1"/>
          <p:nvPr/>
        </p:nvSpPr>
        <p:spPr>
          <a:xfrm>
            <a:off x="1020766" y="5101482"/>
            <a:ext cx="10539794" cy="276969"/>
          </a:xfrm>
          <a:prstGeom prst="rect">
            <a:avLst/>
          </a:prstGeom>
          <a:noFill/>
        </p:spPr>
        <p:txBody>
          <a:bodyPr wrap="square" lIns="91412" tIns="45705" rIns="91412" bIns="45705" rtlCol="0">
            <a:spAutoFit/>
          </a:bodyPr>
          <a:lstStyle/>
          <a:p>
            <a:pPr defTabSz="914377">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执行器：对任务进行采集中监听，对任务进行筛选分类，然后根据派生类满足条件，创建执行器。开始和停止任务</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906460614"/>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animEffect transition="in" filter="fade">
                                      <p:cBhvr>
                                        <p:cTn id="33" dur="500"/>
                                        <p:tgtEl>
                                          <p:spTgt spid="3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p:cTn id="37" dur="500" fill="hold"/>
                                        <p:tgtEl>
                                          <p:spTgt spid="51"/>
                                        </p:tgtEl>
                                        <p:attrNameLst>
                                          <p:attrName>ppt_w</p:attrName>
                                        </p:attrNameLst>
                                      </p:cBhvr>
                                      <p:tavLst>
                                        <p:tav tm="0">
                                          <p:val>
                                            <p:fltVal val="0"/>
                                          </p:val>
                                        </p:tav>
                                        <p:tav tm="100000">
                                          <p:val>
                                            <p:strVal val="#ppt_w"/>
                                          </p:val>
                                        </p:tav>
                                      </p:tavLst>
                                    </p:anim>
                                    <p:anim calcmode="lin" valueType="num">
                                      <p:cBhvr>
                                        <p:cTn id="38" dur="500" fill="hold"/>
                                        <p:tgtEl>
                                          <p:spTgt spid="51"/>
                                        </p:tgtEl>
                                        <p:attrNameLst>
                                          <p:attrName>ppt_h</p:attrName>
                                        </p:attrNameLst>
                                      </p:cBhvr>
                                      <p:tavLst>
                                        <p:tav tm="0">
                                          <p:val>
                                            <p:fltVal val="0"/>
                                          </p:val>
                                        </p:tav>
                                        <p:tav tm="100000">
                                          <p:val>
                                            <p:strVal val="#ppt_h"/>
                                          </p:val>
                                        </p:tav>
                                      </p:tavLst>
                                    </p:anim>
                                    <p:animEffect transition="in" filter="fade">
                                      <p:cBhvr>
                                        <p:cTn id="39" dur="500"/>
                                        <p:tgtEl>
                                          <p:spTgt spid="51"/>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500" fill="hold"/>
                                        <p:tgtEl>
                                          <p:spTgt spid="52"/>
                                        </p:tgtEl>
                                        <p:attrNameLst>
                                          <p:attrName>ppt_w</p:attrName>
                                        </p:attrNameLst>
                                      </p:cBhvr>
                                      <p:tavLst>
                                        <p:tav tm="0">
                                          <p:val>
                                            <p:fltVal val="0"/>
                                          </p:val>
                                        </p:tav>
                                        <p:tav tm="100000">
                                          <p:val>
                                            <p:strVal val="#ppt_w"/>
                                          </p:val>
                                        </p:tav>
                                      </p:tavLst>
                                    </p:anim>
                                    <p:anim calcmode="lin" valueType="num">
                                      <p:cBhvr>
                                        <p:cTn id="44" dur="500" fill="hold"/>
                                        <p:tgtEl>
                                          <p:spTgt spid="52"/>
                                        </p:tgtEl>
                                        <p:attrNameLst>
                                          <p:attrName>ppt_h</p:attrName>
                                        </p:attrNameLst>
                                      </p:cBhvr>
                                      <p:tavLst>
                                        <p:tav tm="0">
                                          <p:val>
                                            <p:fltVal val="0"/>
                                          </p:val>
                                        </p:tav>
                                        <p:tav tm="100000">
                                          <p:val>
                                            <p:strVal val="#ppt_h"/>
                                          </p:val>
                                        </p:tav>
                                      </p:tavLst>
                                    </p:anim>
                                    <p:animEffect transition="in" filter="fade">
                                      <p:cBhvr>
                                        <p:cTn id="45" dur="500"/>
                                        <p:tgtEl>
                                          <p:spTgt spid="5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500" fill="hold"/>
                                        <p:tgtEl>
                                          <p:spTgt spid="53"/>
                                        </p:tgtEl>
                                        <p:attrNameLst>
                                          <p:attrName>ppt_w</p:attrName>
                                        </p:attrNameLst>
                                      </p:cBhvr>
                                      <p:tavLst>
                                        <p:tav tm="0">
                                          <p:val>
                                            <p:fltVal val="0"/>
                                          </p:val>
                                        </p:tav>
                                        <p:tav tm="100000">
                                          <p:val>
                                            <p:strVal val="#ppt_w"/>
                                          </p:val>
                                        </p:tav>
                                      </p:tavLst>
                                    </p:anim>
                                    <p:anim calcmode="lin" valueType="num">
                                      <p:cBhvr>
                                        <p:cTn id="50" dur="500" fill="hold"/>
                                        <p:tgtEl>
                                          <p:spTgt spid="53"/>
                                        </p:tgtEl>
                                        <p:attrNameLst>
                                          <p:attrName>ppt_h</p:attrName>
                                        </p:attrNameLst>
                                      </p:cBhvr>
                                      <p:tavLst>
                                        <p:tav tm="0">
                                          <p:val>
                                            <p:fltVal val="0"/>
                                          </p:val>
                                        </p:tav>
                                        <p:tav tm="100000">
                                          <p:val>
                                            <p:strVal val="#ppt_h"/>
                                          </p:val>
                                        </p:tav>
                                      </p:tavLst>
                                    </p:anim>
                                    <p:animEffect transition="in" filter="fade">
                                      <p:cBhvr>
                                        <p:cTn id="51" dur="500"/>
                                        <p:tgtEl>
                                          <p:spTgt spid="53"/>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p:cTn id="55" dur="500" fill="hold"/>
                                        <p:tgtEl>
                                          <p:spTgt spid="54"/>
                                        </p:tgtEl>
                                        <p:attrNameLst>
                                          <p:attrName>ppt_w</p:attrName>
                                        </p:attrNameLst>
                                      </p:cBhvr>
                                      <p:tavLst>
                                        <p:tav tm="0">
                                          <p:val>
                                            <p:fltVal val="0"/>
                                          </p:val>
                                        </p:tav>
                                        <p:tav tm="100000">
                                          <p:val>
                                            <p:strVal val="#ppt_w"/>
                                          </p:val>
                                        </p:tav>
                                      </p:tavLst>
                                    </p:anim>
                                    <p:anim calcmode="lin" valueType="num">
                                      <p:cBhvr>
                                        <p:cTn id="56" dur="500" fill="hold"/>
                                        <p:tgtEl>
                                          <p:spTgt spid="54"/>
                                        </p:tgtEl>
                                        <p:attrNameLst>
                                          <p:attrName>ppt_h</p:attrName>
                                        </p:attrNameLst>
                                      </p:cBhvr>
                                      <p:tavLst>
                                        <p:tav tm="0">
                                          <p:val>
                                            <p:fltVal val="0"/>
                                          </p:val>
                                        </p:tav>
                                        <p:tav tm="100000">
                                          <p:val>
                                            <p:strVal val="#ppt_h"/>
                                          </p:val>
                                        </p:tav>
                                      </p:tavLst>
                                    </p:anim>
                                    <p:animEffect transition="in" filter="fade">
                                      <p:cBhvr>
                                        <p:cTn id="57" dur="500"/>
                                        <p:tgtEl>
                                          <p:spTgt spid="54"/>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p:cTn id="61" dur="500" fill="hold"/>
                                        <p:tgtEl>
                                          <p:spTgt spid="55"/>
                                        </p:tgtEl>
                                        <p:attrNameLst>
                                          <p:attrName>ppt_w</p:attrName>
                                        </p:attrNameLst>
                                      </p:cBhvr>
                                      <p:tavLst>
                                        <p:tav tm="0">
                                          <p:val>
                                            <p:fltVal val="0"/>
                                          </p:val>
                                        </p:tav>
                                        <p:tav tm="100000">
                                          <p:val>
                                            <p:strVal val="#ppt_w"/>
                                          </p:val>
                                        </p:tav>
                                      </p:tavLst>
                                    </p:anim>
                                    <p:anim calcmode="lin" valueType="num">
                                      <p:cBhvr>
                                        <p:cTn id="62" dur="500" fill="hold"/>
                                        <p:tgtEl>
                                          <p:spTgt spid="55"/>
                                        </p:tgtEl>
                                        <p:attrNameLst>
                                          <p:attrName>ppt_h</p:attrName>
                                        </p:attrNameLst>
                                      </p:cBhvr>
                                      <p:tavLst>
                                        <p:tav tm="0">
                                          <p:val>
                                            <p:fltVal val="0"/>
                                          </p:val>
                                        </p:tav>
                                        <p:tav tm="100000">
                                          <p:val>
                                            <p:strVal val="#ppt_h"/>
                                          </p:val>
                                        </p:tav>
                                      </p:tavLst>
                                    </p:anim>
                                    <p:animEffect transition="in" filter="fade">
                                      <p:cBhvr>
                                        <p:cTn id="63" dur="500"/>
                                        <p:tgtEl>
                                          <p:spTgt spid="55"/>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p:cTn id="67" dur="500" fill="hold"/>
                                        <p:tgtEl>
                                          <p:spTgt spid="56"/>
                                        </p:tgtEl>
                                        <p:attrNameLst>
                                          <p:attrName>ppt_w</p:attrName>
                                        </p:attrNameLst>
                                      </p:cBhvr>
                                      <p:tavLst>
                                        <p:tav tm="0">
                                          <p:val>
                                            <p:fltVal val="0"/>
                                          </p:val>
                                        </p:tav>
                                        <p:tav tm="100000">
                                          <p:val>
                                            <p:strVal val="#ppt_w"/>
                                          </p:val>
                                        </p:tav>
                                      </p:tavLst>
                                    </p:anim>
                                    <p:anim calcmode="lin" valueType="num">
                                      <p:cBhvr>
                                        <p:cTn id="68" dur="500" fill="hold"/>
                                        <p:tgtEl>
                                          <p:spTgt spid="56"/>
                                        </p:tgtEl>
                                        <p:attrNameLst>
                                          <p:attrName>ppt_h</p:attrName>
                                        </p:attrNameLst>
                                      </p:cBhvr>
                                      <p:tavLst>
                                        <p:tav tm="0">
                                          <p:val>
                                            <p:fltVal val="0"/>
                                          </p:val>
                                        </p:tav>
                                        <p:tav tm="100000">
                                          <p:val>
                                            <p:strVal val="#ppt_h"/>
                                          </p:val>
                                        </p:tav>
                                      </p:tavLst>
                                    </p:anim>
                                    <p:animEffect transition="in" filter="fade">
                                      <p:cBhvr>
                                        <p:cTn id="69" dur="500"/>
                                        <p:tgtEl>
                                          <p:spTgt spid="56"/>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57"/>
                                        </p:tgtEl>
                                        <p:attrNameLst>
                                          <p:attrName>style.visibility</p:attrName>
                                        </p:attrNameLst>
                                      </p:cBhvr>
                                      <p:to>
                                        <p:strVal val="visible"/>
                                      </p:to>
                                    </p:set>
                                    <p:anim calcmode="lin" valueType="num">
                                      <p:cBhvr>
                                        <p:cTn id="73" dur="500" fill="hold"/>
                                        <p:tgtEl>
                                          <p:spTgt spid="57"/>
                                        </p:tgtEl>
                                        <p:attrNameLst>
                                          <p:attrName>ppt_w</p:attrName>
                                        </p:attrNameLst>
                                      </p:cBhvr>
                                      <p:tavLst>
                                        <p:tav tm="0">
                                          <p:val>
                                            <p:fltVal val="0"/>
                                          </p:val>
                                        </p:tav>
                                        <p:tav tm="100000">
                                          <p:val>
                                            <p:strVal val="#ppt_w"/>
                                          </p:val>
                                        </p:tav>
                                      </p:tavLst>
                                    </p:anim>
                                    <p:anim calcmode="lin" valueType="num">
                                      <p:cBhvr>
                                        <p:cTn id="74" dur="500" fill="hold"/>
                                        <p:tgtEl>
                                          <p:spTgt spid="57"/>
                                        </p:tgtEl>
                                        <p:attrNameLst>
                                          <p:attrName>ppt_h</p:attrName>
                                        </p:attrNameLst>
                                      </p:cBhvr>
                                      <p:tavLst>
                                        <p:tav tm="0">
                                          <p:val>
                                            <p:fltVal val="0"/>
                                          </p:val>
                                        </p:tav>
                                        <p:tav tm="100000">
                                          <p:val>
                                            <p:strVal val="#ppt_h"/>
                                          </p:val>
                                        </p:tav>
                                      </p:tavLst>
                                    </p:anim>
                                    <p:animEffect transition="in" filter="fade">
                                      <p:cBhvr>
                                        <p:cTn id="75" dur="500"/>
                                        <p:tgtEl>
                                          <p:spTgt spid="57"/>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p:cTn id="79" dur="500" fill="hold"/>
                                        <p:tgtEl>
                                          <p:spTgt spid="58"/>
                                        </p:tgtEl>
                                        <p:attrNameLst>
                                          <p:attrName>ppt_w</p:attrName>
                                        </p:attrNameLst>
                                      </p:cBhvr>
                                      <p:tavLst>
                                        <p:tav tm="0">
                                          <p:val>
                                            <p:fltVal val="0"/>
                                          </p:val>
                                        </p:tav>
                                        <p:tav tm="100000">
                                          <p:val>
                                            <p:strVal val="#ppt_w"/>
                                          </p:val>
                                        </p:tav>
                                      </p:tavLst>
                                    </p:anim>
                                    <p:anim calcmode="lin" valueType="num">
                                      <p:cBhvr>
                                        <p:cTn id="80" dur="500" fill="hold"/>
                                        <p:tgtEl>
                                          <p:spTgt spid="58"/>
                                        </p:tgtEl>
                                        <p:attrNameLst>
                                          <p:attrName>ppt_h</p:attrName>
                                        </p:attrNameLst>
                                      </p:cBhvr>
                                      <p:tavLst>
                                        <p:tav tm="0">
                                          <p:val>
                                            <p:fltVal val="0"/>
                                          </p:val>
                                        </p:tav>
                                        <p:tav tm="100000">
                                          <p:val>
                                            <p:strVal val="#ppt_h"/>
                                          </p:val>
                                        </p:tav>
                                      </p:tavLst>
                                    </p:anim>
                                    <p:animEffect transition="in" filter="fade">
                                      <p:cBhvr>
                                        <p:cTn id="81" dur="500"/>
                                        <p:tgtEl>
                                          <p:spTgt spid="58"/>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59"/>
                                        </p:tgtEl>
                                        <p:attrNameLst>
                                          <p:attrName>style.visibility</p:attrName>
                                        </p:attrNameLst>
                                      </p:cBhvr>
                                      <p:to>
                                        <p:strVal val="visible"/>
                                      </p:to>
                                    </p:set>
                                    <p:anim calcmode="lin" valueType="num">
                                      <p:cBhvr>
                                        <p:cTn id="85" dur="500" fill="hold"/>
                                        <p:tgtEl>
                                          <p:spTgt spid="59"/>
                                        </p:tgtEl>
                                        <p:attrNameLst>
                                          <p:attrName>ppt_w</p:attrName>
                                        </p:attrNameLst>
                                      </p:cBhvr>
                                      <p:tavLst>
                                        <p:tav tm="0">
                                          <p:val>
                                            <p:fltVal val="0"/>
                                          </p:val>
                                        </p:tav>
                                        <p:tav tm="100000">
                                          <p:val>
                                            <p:strVal val="#ppt_w"/>
                                          </p:val>
                                        </p:tav>
                                      </p:tavLst>
                                    </p:anim>
                                    <p:anim calcmode="lin" valueType="num">
                                      <p:cBhvr>
                                        <p:cTn id="86" dur="500" fill="hold"/>
                                        <p:tgtEl>
                                          <p:spTgt spid="59"/>
                                        </p:tgtEl>
                                        <p:attrNameLst>
                                          <p:attrName>ppt_h</p:attrName>
                                        </p:attrNameLst>
                                      </p:cBhvr>
                                      <p:tavLst>
                                        <p:tav tm="0">
                                          <p:val>
                                            <p:fltVal val="0"/>
                                          </p:val>
                                        </p:tav>
                                        <p:tav tm="100000">
                                          <p:val>
                                            <p:strVal val="#ppt_h"/>
                                          </p:val>
                                        </p:tav>
                                      </p:tavLst>
                                    </p:anim>
                                    <p:animEffect transition="in" filter="fade">
                                      <p:cBhvr>
                                        <p:cTn id="87" dur="500"/>
                                        <p:tgtEl>
                                          <p:spTgt spid="59"/>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60"/>
                                        </p:tgtEl>
                                        <p:attrNameLst>
                                          <p:attrName>style.visibility</p:attrName>
                                        </p:attrNameLst>
                                      </p:cBhvr>
                                      <p:to>
                                        <p:strVal val="visible"/>
                                      </p:to>
                                    </p:set>
                                    <p:anim calcmode="lin" valueType="num">
                                      <p:cBhvr>
                                        <p:cTn id="91" dur="500" fill="hold"/>
                                        <p:tgtEl>
                                          <p:spTgt spid="60"/>
                                        </p:tgtEl>
                                        <p:attrNameLst>
                                          <p:attrName>ppt_w</p:attrName>
                                        </p:attrNameLst>
                                      </p:cBhvr>
                                      <p:tavLst>
                                        <p:tav tm="0">
                                          <p:val>
                                            <p:fltVal val="0"/>
                                          </p:val>
                                        </p:tav>
                                        <p:tav tm="100000">
                                          <p:val>
                                            <p:strVal val="#ppt_w"/>
                                          </p:val>
                                        </p:tav>
                                      </p:tavLst>
                                    </p:anim>
                                    <p:anim calcmode="lin" valueType="num">
                                      <p:cBhvr>
                                        <p:cTn id="92" dur="500" fill="hold"/>
                                        <p:tgtEl>
                                          <p:spTgt spid="60"/>
                                        </p:tgtEl>
                                        <p:attrNameLst>
                                          <p:attrName>ppt_h</p:attrName>
                                        </p:attrNameLst>
                                      </p:cBhvr>
                                      <p:tavLst>
                                        <p:tav tm="0">
                                          <p:val>
                                            <p:fltVal val="0"/>
                                          </p:val>
                                        </p:tav>
                                        <p:tav tm="100000">
                                          <p:val>
                                            <p:strVal val="#ppt_h"/>
                                          </p:val>
                                        </p:tav>
                                      </p:tavLst>
                                    </p:anim>
                                    <p:animEffect transition="in" filter="fade">
                                      <p:cBhvr>
                                        <p:cTn id="93" dur="500"/>
                                        <p:tgtEl>
                                          <p:spTgt spid="60"/>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61"/>
                                        </p:tgtEl>
                                        <p:attrNameLst>
                                          <p:attrName>style.visibility</p:attrName>
                                        </p:attrNameLst>
                                      </p:cBhvr>
                                      <p:to>
                                        <p:strVal val="visible"/>
                                      </p:to>
                                    </p:set>
                                    <p:anim calcmode="lin" valueType="num">
                                      <p:cBhvr>
                                        <p:cTn id="97" dur="500" fill="hold"/>
                                        <p:tgtEl>
                                          <p:spTgt spid="61"/>
                                        </p:tgtEl>
                                        <p:attrNameLst>
                                          <p:attrName>ppt_w</p:attrName>
                                        </p:attrNameLst>
                                      </p:cBhvr>
                                      <p:tavLst>
                                        <p:tav tm="0">
                                          <p:val>
                                            <p:fltVal val="0"/>
                                          </p:val>
                                        </p:tav>
                                        <p:tav tm="100000">
                                          <p:val>
                                            <p:strVal val="#ppt_w"/>
                                          </p:val>
                                        </p:tav>
                                      </p:tavLst>
                                    </p:anim>
                                    <p:anim calcmode="lin" valueType="num">
                                      <p:cBhvr>
                                        <p:cTn id="98" dur="500" fill="hold"/>
                                        <p:tgtEl>
                                          <p:spTgt spid="61"/>
                                        </p:tgtEl>
                                        <p:attrNameLst>
                                          <p:attrName>ppt_h</p:attrName>
                                        </p:attrNameLst>
                                      </p:cBhvr>
                                      <p:tavLst>
                                        <p:tav tm="0">
                                          <p:val>
                                            <p:fltVal val="0"/>
                                          </p:val>
                                        </p:tav>
                                        <p:tav tm="100000">
                                          <p:val>
                                            <p:strVal val="#ppt_h"/>
                                          </p:val>
                                        </p:tav>
                                      </p:tavLst>
                                    </p:anim>
                                    <p:animEffect transition="in" filter="fade">
                                      <p:cBhvr>
                                        <p:cTn id="99" dur="500"/>
                                        <p:tgtEl>
                                          <p:spTgt spid="61"/>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62"/>
                                        </p:tgtEl>
                                        <p:attrNameLst>
                                          <p:attrName>style.visibility</p:attrName>
                                        </p:attrNameLst>
                                      </p:cBhvr>
                                      <p:to>
                                        <p:strVal val="visible"/>
                                      </p:to>
                                    </p:set>
                                    <p:anim calcmode="lin" valueType="num">
                                      <p:cBhvr>
                                        <p:cTn id="103" dur="500" fill="hold"/>
                                        <p:tgtEl>
                                          <p:spTgt spid="62"/>
                                        </p:tgtEl>
                                        <p:attrNameLst>
                                          <p:attrName>ppt_w</p:attrName>
                                        </p:attrNameLst>
                                      </p:cBhvr>
                                      <p:tavLst>
                                        <p:tav tm="0">
                                          <p:val>
                                            <p:fltVal val="0"/>
                                          </p:val>
                                        </p:tav>
                                        <p:tav tm="100000">
                                          <p:val>
                                            <p:strVal val="#ppt_w"/>
                                          </p:val>
                                        </p:tav>
                                      </p:tavLst>
                                    </p:anim>
                                    <p:anim calcmode="lin" valueType="num">
                                      <p:cBhvr>
                                        <p:cTn id="104" dur="500" fill="hold"/>
                                        <p:tgtEl>
                                          <p:spTgt spid="62"/>
                                        </p:tgtEl>
                                        <p:attrNameLst>
                                          <p:attrName>ppt_h</p:attrName>
                                        </p:attrNameLst>
                                      </p:cBhvr>
                                      <p:tavLst>
                                        <p:tav tm="0">
                                          <p:val>
                                            <p:fltVal val="0"/>
                                          </p:val>
                                        </p:tav>
                                        <p:tav tm="100000">
                                          <p:val>
                                            <p:strVal val="#ppt_h"/>
                                          </p:val>
                                        </p:tav>
                                      </p:tavLst>
                                    </p:anim>
                                    <p:animEffect transition="in" filter="fade">
                                      <p:cBhvr>
                                        <p:cTn id="105" dur="500"/>
                                        <p:tgtEl>
                                          <p:spTgt spid="62"/>
                                        </p:tgtEl>
                                      </p:cBhvr>
                                    </p:animEffect>
                                  </p:childTnLst>
                                </p:cTn>
                              </p:par>
                            </p:childTnLst>
                          </p:cTn>
                        </p:par>
                        <p:par>
                          <p:cTn id="106" fill="hold">
                            <p:stCondLst>
                              <p:cond delay="8500"/>
                            </p:stCondLst>
                            <p:childTnLst>
                              <p:par>
                                <p:cTn id="107" presetID="53" presetClass="entr" presetSubtype="16" fill="hold" grpId="0" nodeType="afterEffect">
                                  <p:stCondLst>
                                    <p:cond delay="0"/>
                                  </p:stCondLst>
                                  <p:childTnLst>
                                    <p:set>
                                      <p:cBhvr>
                                        <p:cTn id="108" dur="1" fill="hold">
                                          <p:stCondLst>
                                            <p:cond delay="0"/>
                                          </p:stCondLst>
                                        </p:cTn>
                                        <p:tgtEl>
                                          <p:spTgt spid="63"/>
                                        </p:tgtEl>
                                        <p:attrNameLst>
                                          <p:attrName>style.visibility</p:attrName>
                                        </p:attrNameLst>
                                      </p:cBhvr>
                                      <p:to>
                                        <p:strVal val="visible"/>
                                      </p:to>
                                    </p:set>
                                    <p:anim calcmode="lin" valueType="num">
                                      <p:cBhvr>
                                        <p:cTn id="109" dur="500" fill="hold"/>
                                        <p:tgtEl>
                                          <p:spTgt spid="63"/>
                                        </p:tgtEl>
                                        <p:attrNameLst>
                                          <p:attrName>ppt_w</p:attrName>
                                        </p:attrNameLst>
                                      </p:cBhvr>
                                      <p:tavLst>
                                        <p:tav tm="0">
                                          <p:val>
                                            <p:fltVal val="0"/>
                                          </p:val>
                                        </p:tav>
                                        <p:tav tm="100000">
                                          <p:val>
                                            <p:strVal val="#ppt_w"/>
                                          </p:val>
                                        </p:tav>
                                      </p:tavLst>
                                    </p:anim>
                                    <p:anim calcmode="lin" valueType="num">
                                      <p:cBhvr>
                                        <p:cTn id="110" dur="500" fill="hold"/>
                                        <p:tgtEl>
                                          <p:spTgt spid="63"/>
                                        </p:tgtEl>
                                        <p:attrNameLst>
                                          <p:attrName>ppt_h</p:attrName>
                                        </p:attrNameLst>
                                      </p:cBhvr>
                                      <p:tavLst>
                                        <p:tav tm="0">
                                          <p:val>
                                            <p:fltVal val="0"/>
                                          </p:val>
                                        </p:tav>
                                        <p:tav tm="100000">
                                          <p:val>
                                            <p:strVal val="#ppt_h"/>
                                          </p:val>
                                        </p:tav>
                                      </p:tavLst>
                                    </p:anim>
                                    <p:animEffect transition="in" filter="fade">
                                      <p:cBhvr>
                                        <p:cTn id="11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B10E724-3B3C-4301-8F20-6928748DD85E}"/>
              </a:ext>
            </a:extLst>
          </p:cNvPr>
          <p:cNvGrpSpPr/>
          <p:nvPr/>
        </p:nvGrpSpPr>
        <p:grpSpPr>
          <a:xfrm>
            <a:off x="3424460" y="220234"/>
            <a:ext cx="5544407" cy="617980"/>
            <a:chOff x="551593" y="497013"/>
            <a:chExt cx="5544407" cy="617980"/>
          </a:xfrm>
        </p:grpSpPr>
        <p:sp>
          <p:nvSpPr>
            <p:cNvPr id="28" name="矩形 27">
              <a:extLst>
                <a:ext uri="{FF2B5EF4-FFF2-40B4-BE49-F238E27FC236}">
                  <a16:creationId xmlns:a16="http://schemas.microsoft.com/office/drawing/2014/main" id="{FDC3945B-D3C4-46E0-B987-B8B05F87C8A3}"/>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Dashboard</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9" name="0 _4">
              <a:extLst>
                <a:ext uri="{FF2B5EF4-FFF2-40B4-BE49-F238E27FC236}">
                  <a16:creationId xmlns:a16="http://schemas.microsoft.com/office/drawing/2014/main" id="{152CEC40-56BD-47AA-94AA-3D7B6E2FDFF3}"/>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30" name="video">
            <a:hlinkClick r:id="" action="ppaction://media"/>
            <a:extLst>
              <a:ext uri="{FF2B5EF4-FFF2-40B4-BE49-F238E27FC236}">
                <a16:creationId xmlns:a16="http://schemas.microsoft.com/office/drawing/2014/main" id="{DA671CD0-B05B-42CD-B4DB-A6D9E14EBBA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3710" y="911959"/>
            <a:ext cx="10575636" cy="594604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7920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30"/>
                </p:tgtEl>
              </p:cMediaNode>
            </p:video>
            <p:seq concurrent="1" nextAc="seek">
              <p:cTn id="15" restart="whenNotActive" fill="hold" evtFilter="cancelBubble" nodeType="interactiveSeq">
                <p:stCondLst>
                  <p:cond evt="onClick" delay="0">
                    <p:tgtEl>
                      <p:spTgt spid="3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1907024" y="4117611"/>
            <a:ext cx="2230653" cy="1630572"/>
            <a:chOff x="1458841" y="2943034"/>
            <a:chExt cx="1887144" cy="1379472"/>
          </a:xfrm>
          <a:solidFill>
            <a:schemeClr val="bg2"/>
          </a:solidFill>
          <a:effectLst/>
        </p:grpSpPr>
        <p:sp>
          <p:nvSpPr>
            <p:cNvPr id="97" name="矩形 7"/>
            <p:cNvSpPr/>
            <p:nvPr/>
          </p:nvSpPr>
          <p:spPr>
            <a:xfrm flipH="1" flipV="1">
              <a:off x="1458841" y="2943034"/>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2"/>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8" name="直接连接符 97"/>
            <p:cNvCxnSpPr/>
            <p:nvPr/>
          </p:nvCxnSpPr>
          <p:spPr>
            <a:xfrm flipH="1">
              <a:off x="1639942" y="4060156"/>
              <a:ext cx="1706043" cy="0"/>
            </a:xfrm>
            <a:prstGeom prst="line">
              <a:avLst/>
            </a:prstGeom>
            <a:grpFill/>
            <a:ln w="19050" cap="flat" cmpd="sng" algn="ctr">
              <a:noFill/>
              <a:prstDash val="sysDash"/>
            </a:ln>
            <a:effectLst/>
          </p:spPr>
        </p:cxnSp>
        <p:sp>
          <p:nvSpPr>
            <p:cNvPr id="103" name="TextBox 102"/>
            <p:cNvSpPr txBox="1"/>
            <p:nvPr/>
          </p:nvSpPr>
          <p:spPr>
            <a:xfrm>
              <a:off x="1639942" y="3129823"/>
              <a:ext cx="1553286" cy="300469"/>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en-US" altLang="zh-CN"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Silo</a:t>
              </a: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节点检查</a:t>
              </a:r>
            </a:p>
          </p:txBody>
        </p:sp>
        <p:sp>
          <p:nvSpPr>
            <p:cNvPr id="104" name="TextBox 103"/>
            <p:cNvSpPr txBox="1"/>
            <p:nvPr/>
          </p:nvSpPr>
          <p:spPr>
            <a:xfrm>
              <a:off x="1671500" y="3486992"/>
              <a:ext cx="1462734" cy="425722"/>
            </a:xfrm>
            <a:prstGeom prst="rect">
              <a:avLst/>
            </a:prstGeom>
            <a:noFill/>
            <a:ln>
              <a:noFill/>
            </a:ln>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检查当前节点是否正常。</a:t>
              </a:r>
            </a:p>
          </p:txBody>
        </p:sp>
      </p:grpSp>
      <p:grpSp>
        <p:nvGrpSpPr>
          <p:cNvPr id="105" name="组合 104"/>
          <p:cNvGrpSpPr/>
          <p:nvPr/>
        </p:nvGrpSpPr>
        <p:grpSpPr>
          <a:xfrm>
            <a:off x="1045148" y="1813359"/>
            <a:ext cx="3007592" cy="2170207"/>
            <a:chOff x="685067" y="915566"/>
            <a:chExt cx="2728160" cy="1968576"/>
          </a:xfrm>
          <a:solidFill>
            <a:schemeClr val="bg1"/>
          </a:solidFill>
          <a:effectLst/>
        </p:grpSpPr>
        <p:sp>
          <p:nvSpPr>
            <p:cNvPr id="106" name="矩形 7"/>
            <p:cNvSpPr/>
            <p:nvPr/>
          </p:nvSpPr>
          <p:spPr>
            <a:xfrm flipH="1">
              <a:off x="685067" y="915566"/>
              <a:ext cx="2728160" cy="196857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1"/>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7" name="TextBox 106"/>
            <p:cNvSpPr txBox="1"/>
            <p:nvPr/>
          </p:nvSpPr>
          <p:spPr>
            <a:xfrm>
              <a:off x="755576" y="1351018"/>
              <a:ext cx="1825587" cy="326934"/>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集群检查</a:t>
              </a:r>
            </a:p>
          </p:txBody>
        </p:sp>
      </p:grpSp>
      <p:grpSp>
        <p:nvGrpSpPr>
          <p:cNvPr id="109" name="组合 108"/>
          <p:cNvGrpSpPr/>
          <p:nvPr/>
        </p:nvGrpSpPr>
        <p:grpSpPr>
          <a:xfrm>
            <a:off x="4178028" y="4095384"/>
            <a:ext cx="2636281" cy="1972661"/>
            <a:chOff x="3390310" y="2983512"/>
            <a:chExt cx="2333818" cy="1746336"/>
          </a:xfrm>
          <a:effectLst/>
        </p:grpSpPr>
        <p:sp>
          <p:nvSpPr>
            <p:cNvPr id="110" name="矩形 7"/>
            <p:cNvSpPr/>
            <p:nvPr/>
          </p:nvSpPr>
          <p:spPr>
            <a:xfrm flipH="1">
              <a:off x="3390310" y="2983512"/>
              <a:ext cx="2333818" cy="174633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1"/>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1" name="TextBox 110"/>
            <p:cNvSpPr txBox="1"/>
            <p:nvPr/>
          </p:nvSpPr>
          <p:spPr>
            <a:xfrm>
              <a:off x="3640702" y="3281209"/>
              <a:ext cx="1352006" cy="31906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存储检查</a:t>
              </a:r>
            </a:p>
          </p:txBody>
        </p:sp>
        <p:sp>
          <p:nvSpPr>
            <p:cNvPr id="112" name="TextBox 111"/>
            <p:cNvSpPr txBox="1"/>
            <p:nvPr/>
          </p:nvSpPr>
          <p:spPr>
            <a:xfrm>
              <a:off x="3540613" y="3598912"/>
              <a:ext cx="2062773" cy="445481"/>
            </a:xfrm>
            <a:prstGeom prst="rect">
              <a:avLst/>
            </a:prstGeom>
            <a:noFill/>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检查当前节点是否能适用存储</a:t>
              </a:r>
            </a:p>
          </p:txBody>
        </p:sp>
      </p:grpSp>
      <p:grpSp>
        <p:nvGrpSpPr>
          <p:cNvPr id="113" name="组合 112"/>
          <p:cNvGrpSpPr/>
          <p:nvPr/>
        </p:nvGrpSpPr>
        <p:grpSpPr>
          <a:xfrm>
            <a:off x="4158104" y="2332996"/>
            <a:ext cx="2255074" cy="1630572"/>
            <a:chOff x="3452062" y="1525202"/>
            <a:chExt cx="1907802" cy="1379472"/>
          </a:xfrm>
          <a:effectLst/>
        </p:grpSpPr>
        <p:sp>
          <p:nvSpPr>
            <p:cNvPr id="114" name="矩形 7"/>
            <p:cNvSpPr/>
            <p:nvPr/>
          </p:nvSpPr>
          <p:spPr>
            <a:xfrm flipH="1" flipV="1">
              <a:off x="3452062" y="1525202"/>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2"/>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5" name="TextBox 114"/>
            <p:cNvSpPr txBox="1"/>
            <p:nvPr/>
          </p:nvSpPr>
          <p:spPr>
            <a:xfrm>
              <a:off x="3452062" y="1786860"/>
              <a:ext cx="1907802" cy="30046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en-US" altLang="zh-CN"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Grain</a:t>
              </a: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执行器检查</a:t>
              </a:r>
            </a:p>
          </p:txBody>
        </p:sp>
        <p:sp>
          <p:nvSpPr>
            <p:cNvPr id="116" name="TextBox 115"/>
            <p:cNvSpPr txBox="1"/>
            <p:nvPr/>
          </p:nvSpPr>
          <p:spPr>
            <a:xfrm>
              <a:off x="3735565" y="2148963"/>
              <a:ext cx="1496959" cy="425722"/>
            </a:xfrm>
            <a:prstGeom prst="rect">
              <a:avLst/>
            </a:prstGeom>
            <a:noFill/>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判断能否正常创建和调用执行器</a:t>
              </a:r>
            </a:p>
          </p:txBody>
        </p:sp>
      </p:grpSp>
      <p:grpSp>
        <p:nvGrpSpPr>
          <p:cNvPr id="23" name="组合 22">
            <a:extLst>
              <a:ext uri="{FF2B5EF4-FFF2-40B4-BE49-F238E27FC236}">
                <a16:creationId xmlns:a16="http://schemas.microsoft.com/office/drawing/2014/main" id="{C0DBE649-A92D-4E59-8039-0FF5D902A202}"/>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11C79060-6E20-4341-9900-FECBA2C127D6}"/>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HA</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7AFCA42A-B058-4D93-AC1A-883FD823ED80}"/>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6" name="TextBox 115">
            <a:extLst>
              <a:ext uri="{FF2B5EF4-FFF2-40B4-BE49-F238E27FC236}">
                <a16:creationId xmlns:a16="http://schemas.microsoft.com/office/drawing/2014/main" id="{0E7178D4-3962-481E-8C72-1B619D454035}"/>
              </a:ext>
            </a:extLst>
          </p:cNvPr>
          <p:cNvSpPr txBox="1"/>
          <p:nvPr/>
        </p:nvSpPr>
        <p:spPr>
          <a:xfrm>
            <a:off x="1394734" y="2698539"/>
            <a:ext cx="1769446" cy="914096"/>
          </a:xfrm>
          <a:prstGeom prst="rect">
            <a:avLst/>
          </a:prstGeom>
          <a:noFill/>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判断当前是否所有节点都是激活状态，是否有其它节点不能和当前节点通讯</a:t>
            </a:r>
          </a:p>
        </p:txBody>
      </p:sp>
      <p:pic>
        <p:nvPicPr>
          <p:cNvPr id="3" name="图片 2">
            <a:extLst>
              <a:ext uri="{FF2B5EF4-FFF2-40B4-BE49-F238E27FC236}">
                <a16:creationId xmlns:a16="http://schemas.microsoft.com/office/drawing/2014/main" id="{64C48642-21B5-4363-A09C-3D58C828D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091" y="4013776"/>
            <a:ext cx="5058620" cy="2623990"/>
          </a:xfrm>
          <a:prstGeom prst="rect">
            <a:avLst/>
          </a:prstGeom>
        </p:spPr>
      </p:pic>
      <p:pic>
        <p:nvPicPr>
          <p:cNvPr id="5" name="图片 4">
            <a:extLst>
              <a:ext uri="{FF2B5EF4-FFF2-40B4-BE49-F238E27FC236}">
                <a16:creationId xmlns:a16="http://schemas.microsoft.com/office/drawing/2014/main" id="{538CBB4C-93A5-451F-8E30-2725037BE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091" y="1056902"/>
            <a:ext cx="3705742" cy="28197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p:cTn id="13" dur="500" fill="hold"/>
                                        <p:tgtEl>
                                          <p:spTgt spid="109"/>
                                        </p:tgtEl>
                                        <p:attrNameLst>
                                          <p:attrName>ppt_w</p:attrName>
                                        </p:attrNameLst>
                                      </p:cBhvr>
                                      <p:tavLst>
                                        <p:tav tm="0">
                                          <p:val>
                                            <p:fltVal val="0"/>
                                          </p:val>
                                        </p:tav>
                                        <p:tav tm="100000">
                                          <p:val>
                                            <p:strVal val="#ppt_w"/>
                                          </p:val>
                                        </p:tav>
                                      </p:tavLst>
                                    </p:anim>
                                    <p:anim calcmode="lin" valueType="num">
                                      <p:cBhvr>
                                        <p:cTn id="14" dur="500" fill="hold"/>
                                        <p:tgtEl>
                                          <p:spTgt spid="109"/>
                                        </p:tgtEl>
                                        <p:attrNameLst>
                                          <p:attrName>ppt_h</p:attrName>
                                        </p:attrNameLst>
                                      </p:cBhvr>
                                      <p:tavLst>
                                        <p:tav tm="0">
                                          <p:val>
                                            <p:fltVal val="0"/>
                                          </p:val>
                                        </p:tav>
                                        <p:tav tm="100000">
                                          <p:val>
                                            <p:strVal val="#ppt_h"/>
                                          </p:val>
                                        </p:tav>
                                      </p:tavLst>
                                    </p:anim>
                                    <p:animEffect transition="in" filter="fade">
                                      <p:cBhvr>
                                        <p:cTn id="15" dur="500"/>
                                        <p:tgtEl>
                                          <p:spTgt spid="10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500" fill="hold"/>
                                        <p:tgtEl>
                                          <p:spTgt spid="113"/>
                                        </p:tgtEl>
                                        <p:attrNameLst>
                                          <p:attrName>ppt_w</p:attrName>
                                        </p:attrNameLst>
                                      </p:cBhvr>
                                      <p:tavLst>
                                        <p:tav tm="0">
                                          <p:val>
                                            <p:fltVal val="0"/>
                                          </p:val>
                                        </p:tav>
                                        <p:tav tm="100000">
                                          <p:val>
                                            <p:strVal val="#ppt_w"/>
                                          </p:val>
                                        </p:tav>
                                      </p:tavLst>
                                    </p:anim>
                                    <p:anim calcmode="lin" valueType="num">
                                      <p:cBhvr>
                                        <p:cTn id="20" dur="500" fill="hold"/>
                                        <p:tgtEl>
                                          <p:spTgt spid="113"/>
                                        </p:tgtEl>
                                        <p:attrNameLst>
                                          <p:attrName>ppt_h</p:attrName>
                                        </p:attrNameLst>
                                      </p:cBhvr>
                                      <p:tavLst>
                                        <p:tav tm="0">
                                          <p:val>
                                            <p:fltVal val="0"/>
                                          </p:val>
                                        </p:tav>
                                        <p:tav tm="100000">
                                          <p:val>
                                            <p:strVal val="#ppt_h"/>
                                          </p:val>
                                        </p:tav>
                                      </p:tavLst>
                                    </p:anim>
                                    <p:animEffect transition="in" filter="fade">
                                      <p:cBhvr>
                                        <p:cTn id="21" dur="500"/>
                                        <p:tgtEl>
                                          <p:spTgt spid="11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p:cTn id="25" dur="500" fill="hold"/>
                                        <p:tgtEl>
                                          <p:spTgt spid="96"/>
                                        </p:tgtEl>
                                        <p:attrNameLst>
                                          <p:attrName>ppt_w</p:attrName>
                                        </p:attrNameLst>
                                      </p:cBhvr>
                                      <p:tavLst>
                                        <p:tav tm="0">
                                          <p:val>
                                            <p:fltVal val="0"/>
                                          </p:val>
                                        </p:tav>
                                        <p:tav tm="100000">
                                          <p:val>
                                            <p:strVal val="#ppt_w"/>
                                          </p:val>
                                        </p:tav>
                                      </p:tavLst>
                                    </p:anim>
                                    <p:anim calcmode="lin" valueType="num">
                                      <p:cBhvr>
                                        <p:cTn id="26" dur="500" fill="hold"/>
                                        <p:tgtEl>
                                          <p:spTgt spid="96"/>
                                        </p:tgtEl>
                                        <p:attrNameLst>
                                          <p:attrName>ppt_h</p:attrName>
                                        </p:attrNameLst>
                                      </p:cBhvr>
                                      <p:tavLst>
                                        <p:tav tm="0">
                                          <p:val>
                                            <p:fltVal val="0"/>
                                          </p:val>
                                        </p:tav>
                                        <p:tav tm="100000">
                                          <p:val>
                                            <p:strVal val="#ppt_h"/>
                                          </p:val>
                                        </p:tav>
                                      </p:tavLst>
                                    </p:anim>
                                    <p:animEffect transition="in" filter="fade">
                                      <p:cBhvr>
                                        <p:cTn id="27" dur="500"/>
                                        <p:tgtEl>
                                          <p:spTgt spid="9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一PPT，www.1ppt.com">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753</Words>
  <Application>Microsoft Office PowerPoint</Application>
  <PresentationFormat>宽屏</PresentationFormat>
  <Paragraphs>101</Paragraphs>
  <Slides>12</Slides>
  <Notes>10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等线</vt:lpstr>
      <vt:lpstr>等线 Light</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
  <cp:lastModifiedBy>haoyong</cp:lastModifiedBy>
  <cp:revision>61</cp:revision>
  <dcterms:created xsi:type="dcterms:W3CDTF">2019-01-17T09:32:26Z</dcterms:created>
  <dcterms:modified xsi:type="dcterms:W3CDTF">2021-02-01T11:04:45Z</dcterms:modified>
</cp:coreProperties>
</file>